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2"/>
  </p:notesMasterIdLst>
  <p:sldIdLst>
    <p:sldId id="291" r:id="rId2"/>
    <p:sldId id="340" r:id="rId3"/>
    <p:sldId id="292" r:id="rId4"/>
    <p:sldId id="293" r:id="rId5"/>
    <p:sldId id="364" r:id="rId6"/>
    <p:sldId id="302" r:id="rId7"/>
    <p:sldId id="303" r:id="rId8"/>
    <p:sldId id="257" r:id="rId9"/>
    <p:sldId id="304" r:id="rId10"/>
    <p:sldId id="305" r:id="rId11"/>
    <p:sldId id="306" r:id="rId12"/>
    <p:sldId id="307" r:id="rId13"/>
    <p:sldId id="308" r:id="rId14"/>
    <p:sldId id="309" r:id="rId15"/>
    <p:sldId id="310" r:id="rId16"/>
    <p:sldId id="311" r:id="rId17"/>
    <p:sldId id="359" r:id="rId18"/>
    <p:sldId id="360" r:id="rId19"/>
    <p:sldId id="361" r:id="rId20"/>
    <p:sldId id="362" r:id="rId21"/>
    <p:sldId id="363"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8" r:id="rId35"/>
    <p:sldId id="329" r:id="rId36"/>
    <p:sldId id="330" r:id="rId37"/>
    <p:sldId id="331" r:id="rId38"/>
    <p:sldId id="332" r:id="rId39"/>
    <p:sldId id="333" r:id="rId40"/>
    <p:sldId id="334" r:id="rId41"/>
    <p:sldId id="335" r:id="rId42"/>
    <p:sldId id="352" r:id="rId43"/>
    <p:sldId id="353" r:id="rId44"/>
    <p:sldId id="354" r:id="rId45"/>
    <p:sldId id="342" r:id="rId46"/>
    <p:sldId id="343" r:id="rId47"/>
    <p:sldId id="349" r:id="rId48"/>
    <p:sldId id="344" r:id="rId49"/>
    <p:sldId id="345" r:id="rId50"/>
    <p:sldId id="350" r:id="rId51"/>
    <p:sldId id="337" r:id="rId52"/>
    <p:sldId id="346" r:id="rId53"/>
    <p:sldId id="338" r:id="rId54"/>
    <p:sldId id="347" r:id="rId55"/>
    <p:sldId id="358" r:id="rId56"/>
    <p:sldId id="348" r:id="rId57"/>
    <p:sldId id="357" r:id="rId58"/>
    <p:sldId id="365" r:id="rId59"/>
    <p:sldId id="341" r:id="rId60"/>
    <p:sldId id="285"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9" autoAdjust="0"/>
    <p:restoredTop sz="95226" autoAdjust="0"/>
  </p:normalViewPr>
  <p:slideViewPr>
    <p:cSldViewPr>
      <p:cViewPr>
        <p:scale>
          <a:sx n="100" d="100"/>
          <a:sy n="100" d="100"/>
        </p:scale>
        <p:origin x="342" y="-7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09162B-BF80-40C3-AD9E-19564A7178BC}" type="datetimeFigureOut">
              <a:rPr lang="en-US" smtClean="0"/>
              <a:t>8/11/2019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37AC76-B5B6-4D22-964E-8311652E7560}" type="slidenum">
              <a:rPr lang="en-US" smtClean="0"/>
              <a:t>‹#›</a:t>
            </a:fld>
            <a:endParaRPr lang="en-US" dirty="0"/>
          </a:p>
        </p:txBody>
      </p:sp>
    </p:spTree>
    <p:extLst>
      <p:ext uri="{BB962C8B-B14F-4D97-AF65-F5344CB8AC3E}">
        <p14:creationId xmlns:p14="http://schemas.microsoft.com/office/powerpoint/2010/main" val="308478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j2eedev.org/junit-beginer-tutoria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nt.apache.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https://j2eedev.org/junit-beginer-tutorial/</a:t>
            </a:r>
            <a:endParaRPr lang="en-IN" dirty="0"/>
          </a:p>
          <a:p>
            <a:endParaRPr lang="en-IN" dirty="0"/>
          </a:p>
          <a:p>
            <a:r>
              <a:rPr lang="en-IN" dirty="0"/>
              <a:t>Change the demo package name &amp; write code replace screenshot.</a:t>
            </a:r>
          </a:p>
        </p:txBody>
      </p:sp>
      <p:sp>
        <p:nvSpPr>
          <p:cNvPr id="4" name="Slide Number Placeholder 3"/>
          <p:cNvSpPr>
            <a:spLocks noGrp="1"/>
          </p:cNvSpPr>
          <p:nvPr>
            <p:ph type="sldNum" sz="quarter" idx="5"/>
          </p:nvPr>
        </p:nvSpPr>
        <p:spPr/>
        <p:txBody>
          <a:bodyPr/>
          <a:lstStyle/>
          <a:p>
            <a:fld id="{4537AC76-B5B6-4D22-964E-8311652E7560}" type="slidenum">
              <a:rPr lang="en-US" smtClean="0"/>
              <a:t>3</a:t>
            </a:fld>
            <a:endParaRPr lang="en-US" dirty="0"/>
          </a:p>
        </p:txBody>
      </p:sp>
    </p:spTree>
    <p:extLst>
      <p:ext uri="{BB962C8B-B14F-4D97-AF65-F5344CB8AC3E}">
        <p14:creationId xmlns:p14="http://schemas.microsoft.com/office/powerpoint/2010/main" val="461043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43</a:t>
            </a:fld>
            <a:endParaRPr lang="en-US" dirty="0"/>
          </a:p>
        </p:txBody>
      </p:sp>
    </p:spTree>
    <p:extLst>
      <p:ext uri="{BB962C8B-B14F-4D97-AF65-F5344CB8AC3E}">
        <p14:creationId xmlns:p14="http://schemas.microsoft.com/office/powerpoint/2010/main" val="2391151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1" dirty="0">
              <a:latin typeface="Calibri" panose="020F0502020204030204" pitchFamily="34" charset="0"/>
              <a:cs typeface="Calibri" panose="020F0502020204030204" pitchFamily="34" charset="0"/>
            </a:endParaRPr>
          </a:p>
          <a:p>
            <a:r>
              <a:rPr lang="en-IN" sz="1200" b="1" dirty="0">
                <a:latin typeface="Calibri" panose="020F0502020204030204" pitchFamily="34" charset="0"/>
                <a:cs typeface="Calibri" panose="020F0502020204030204" pitchFamily="34" charset="0"/>
              </a:rPr>
              <a:t>Below is the code for PermissionManagerTest.java code</a:t>
            </a:r>
          </a:p>
          <a:p>
            <a:endParaRPr lang="en-IN" sz="1200" b="1" dirty="0">
              <a:latin typeface="Consolas" panose="020B0609020204030204" pitchFamily="49" charset="0"/>
            </a:endParaRPr>
          </a:p>
          <a:p>
            <a:r>
              <a:rPr lang="en-IN" sz="1200" b="1" dirty="0">
                <a:latin typeface="Consolas" panose="020B0609020204030204" pitchFamily="49" charset="0"/>
              </a:rPr>
              <a:t>package </a:t>
            </a:r>
            <a:r>
              <a:rPr lang="en-IN" sz="1200" b="1" dirty="0" err="1">
                <a:latin typeface="Consolas" panose="020B0609020204030204" pitchFamily="49" charset="0"/>
              </a:rPr>
              <a:t>components.security.test</a:t>
            </a:r>
            <a:r>
              <a:rPr lang="en-IN" sz="1200" b="1" dirty="0">
                <a:latin typeface="Consolas" panose="020B0609020204030204" pitchFamily="49" charset="0"/>
              </a:rPr>
              <a:t>;</a:t>
            </a:r>
          </a:p>
          <a:p>
            <a:r>
              <a:rPr lang="en-IN" sz="1200" b="1" dirty="0">
                <a:latin typeface="Consolas" panose="020B0609020204030204" pitchFamily="49" charset="0"/>
              </a:rPr>
              <a:t>import </a:t>
            </a:r>
            <a:r>
              <a:rPr lang="en-IN" sz="1200" b="1" dirty="0" err="1">
                <a:latin typeface="Consolas" panose="020B0609020204030204" pitchFamily="49" charset="0"/>
              </a:rPr>
              <a:t>java.security.AllPermission</a:t>
            </a:r>
            <a:r>
              <a:rPr lang="en-IN" sz="1200" b="1" dirty="0">
                <a:latin typeface="Consolas" panose="020B0609020204030204" pitchFamily="49" charset="0"/>
              </a:rPr>
              <a:t>;</a:t>
            </a:r>
          </a:p>
          <a:p>
            <a:r>
              <a:rPr lang="en-IN" sz="1200" b="1" dirty="0">
                <a:latin typeface="Consolas" panose="020B0609020204030204" pitchFamily="49" charset="0"/>
              </a:rPr>
              <a:t>import </a:t>
            </a:r>
            <a:r>
              <a:rPr lang="en-IN" sz="1200" b="1" dirty="0" err="1">
                <a:latin typeface="Consolas" panose="020B0609020204030204" pitchFamily="49" charset="0"/>
              </a:rPr>
              <a:t>java.security.BasicPermission</a:t>
            </a:r>
            <a:r>
              <a:rPr lang="en-IN" sz="1200" b="1" dirty="0">
                <a:latin typeface="Consolas" panose="020B0609020204030204" pitchFamily="49" charset="0"/>
              </a:rPr>
              <a:t>;</a:t>
            </a:r>
          </a:p>
          <a:p>
            <a:r>
              <a:rPr lang="en-IN" sz="1200" b="1" dirty="0">
                <a:latin typeface="Consolas" panose="020B0609020204030204" pitchFamily="49" charset="0"/>
              </a:rPr>
              <a:t>import </a:t>
            </a:r>
            <a:r>
              <a:rPr lang="en-IN" sz="1200" b="1" dirty="0" err="1">
                <a:latin typeface="Consolas" panose="020B0609020204030204" pitchFamily="49" charset="0"/>
              </a:rPr>
              <a:t>org.apache.cactus.ServletTestCase</a:t>
            </a:r>
            <a:r>
              <a:rPr lang="en-IN" sz="1200" b="1" dirty="0">
                <a:latin typeface="Consolas" panose="020B0609020204030204" pitchFamily="49" charset="0"/>
              </a:rPr>
              <a:t>;</a:t>
            </a:r>
          </a:p>
          <a:p>
            <a:r>
              <a:rPr lang="en-IN" sz="1200" b="1" dirty="0">
                <a:latin typeface="Consolas" panose="020B0609020204030204" pitchFamily="49" charset="0"/>
              </a:rPr>
              <a:t>import </a:t>
            </a:r>
            <a:r>
              <a:rPr lang="en-IN" sz="1200" b="1" dirty="0" err="1">
                <a:latin typeface="Consolas" panose="020B0609020204030204" pitchFamily="49" charset="0"/>
              </a:rPr>
              <a:t>components.security.ApplicationPermission</a:t>
            </a:r>
            <a:r>
              <a:rPr lang="en-IN" sz="1200" b="1" dirty="0">
                <a:latin typeface="Consolas" panose="020B0609020204030204" pitchFamily="49" charset="0"/>
              </a:rPr>
              <a:t>;</a:t>
            </a:r>
          </a:p>
          <a:p>
            <a:r>
              <a:rPr lang="en-IN" sz="1200" b="1" dirty="0">
                <a:latin typeface="Consolas" panose="020B0609020204030204" pitchFamily="49" charset="0"/>
              </a:rPr>
              <a:t>import </a:t>
            </a:r>
            <a:r>
              <a:rPr lang="en-IN" sz="1200" b="1" dirty="0" err="1">
                <a:latin typeface="Consolas" panose="020B0609020204030204" pitchFamily="49" charset="0"/>
              </a:rPr>
              <a:t>components.security.InsufficientPermissionsException</a:t>
            </a:r>
            <a:r>
              <a:rPr lang="en-IN" sz="1200" b="1" dirty="0">
                <a:latin typeface="Consolas" panose="020B0609020204030204" pitchFamily="49" charset="0"/>
              </a:rPr>
              <a:t>;</a:t>
            </a:r>
          </a:p>
          <a:p>
            <a:r>
              <a:rPr lang="en-IN" sz="1200" b="1" dirty="0">
                <a:latin typeface="Consolas" panose="020B0609020204030204" pitchFamily="49" charset="0"/>
              </a:rPr>
              <a:t>import </a:t>
            </a:r>
            <a:r>
              <a:rPr lang="en-IN" sz="1200" b="1" dirty="0" err="1">
                <a:latin typeface="Consolas" panose="020B0609020204030204" pitchFamily="49" charset="0"/>
              </a:rPr>
              <a:t>components.security.PermissionManager</a:t>
            </a:r>
            <a:r>
              <a:rPr lang="en-IN" sz="1200" b="1" dirty="0">
                <a:latin typeface="Consolas" panose="020B0609020204030204" pitchFamily="49" charset="0"/>
              </a:rPr>
              <a:t>;</a:t>
            </a:r>
          </a:p>
          <a:p>
            <a:endParaRPr lang="en-IN" sz="1200" dirty="0">
              <a:latin typeface="Consolas" panose="020B0609020204030204" pitchFamily="49" charset="0"/>
            </a:endParaRPr>
          </a:p>
          <a:p>
            <a:r>
              <a:rPr lang="en-IN" sz="1200" b="1" dirty="0">
                <a:latin typeface="Consolas" panose="020B0609020204030204" pitchFamily="49" charset="0"/>
              </a:rPr>
              <a:t>public class </a:t>
            </a:r>
            <a:r>
              <a:rPr lang="en-IN" sz="1200" b="1" dirty="0" err="1">
                <a:latin typeface="Calibri" panose="020F0502020204030204" pitchFamily="34" charset="0"/>
                <a:cs typeface="Calibri" panose="020F0502020204030204" pitchFamily="34" charset="0"/>
              </a:rPr>
              <a:t>PermissionManagerTest</a:t>
            </a:r>
            <a:r>
              <a:rPr lang="en-IN" sz="1200" b="1" dirty="0">
                <a:latin typeface="Consolas" panose="020B0609020204030204" pitchFamily="49" charset="0"/>
              </a:rPr>
              <a:t> extends </a:t>
            </a:r>
            <a:r>
              <a:rPr lang="en-IN" sz="1200" b="1" dirty="0" err="1">
                <a:latin typeface="Consolas" panose="020B0609020204030204" pitchFamily="49" charset="0"/>
              </a:rPr>
              <a:t>ServletTestCase</a:t>
            </a:r>
            <a:r>
              <a:rPr lang="en-IN" sz="1200" b="1" dirty="0">
                <a:latin typeface="Consolas" panose="020B0609020204030204" pitchFamily="49" charset="0"/>
              </a:rPr>
              <a:t>{</a:t>
            </a:r>
          </a:p>
          <a:p>
            <a:endParaRPr lang="en-IN" sz="1200" dirty="0">
              <a:latin typeface="Consolas" panose="020B0609020204030204" pitchFamily="49" charset="0"/>
            </a:endParaRPr>
          </a:p>
          <a:p>
            <a:r>
              <a:rPr lang="en-IN" sz="1200" b="1" dirty="0">
                <a:latin typeface="Consolas" panose="020B0609020204030204" pitchFamily="49" charset="0"/>
              </a:rPr>
              <a:t>public void </a:t>
            </a:r>
            <a:r>
              <a:rPr lang="en-IN" sz="1200" b="1" dirty="0" err="1">
                <a:latin typeface="Consolas" panose="020B0609020204030204" pitchFamily="49" charset="0"/>
              </a:rPr>
              <a:t>testPermissionManagerAllow</a:t>
            </a:r>
            <a:r>
              <a:rPr lang="en-IN" sz="1200" b="1" dirty="0">
                <a:latin typeface="Consolas" panose="020B0609020204030204" pitchFamily="49" charset="0"/>
              </a:rPr>
              <a:t>() throws Exception</a:t>
            </a:r>
          </a:p>
          <a:p>
            <a:r>
              <a:rPr lang="en-IN" sz="1200" dirty="0">
                <a:latin typeface="Consolas" panose="020B0609020204030204" pitchFamily="49" charset="0"/>
              </a:rPr>
              <a:t>{</a:t>
            </a:r>
          </a:p>
          <a:p>
            <a:r>
              <a:rPr lang="en-IN" sz="800" dirty="0">
                <a:latin typeface="Consolas" panose="020B0609020204030204" pitchFamily="49" charset="0"/>
              </a:rPr>
              <a:t>//Make sure that the </a:t>
            </a:r>
            <a:r>
              <a:rPr lang="en-IN" sz="800" dirty="0" err="1">
                <a:latin typeface="Consolas" panose="020B0609020204030204" pitchFamily="49" charset="0"/>
              </a:rPr>
              <a:t>AllPermission</a:t>
            </a:r>
            <a:r>
              <a:rPr lang="en-IN" sz="800" dirty="0">
                <a:latin typeface="Consolas" panose="020B0609020204030204" pitchFamily="49" charset="0"/>
              </a:rPr>
              <a:t> gives us permission to our test permission</a:t>
            </a:r>
            <a:endParaRPr lang="en-IN" sz="1200" dirty="0">
              <a:latin typeface="Consolas" panose="020B0609020204030204" pitchFamily="49" charset="0"/>
            </a:endParaRPr>
          </a:p>
          <a:p>
            <a:r>
              <a:rPr lang="en-IN" sz="1200" dirty="0" err="1">
                <a:latin typeface="Consolas" panose="020B0609020204030204" pitchFamily="49" charset="0"/>
              </a:rPr>
              <a:t>session.setAttribute</a:t>
            </a:r>
            <a:r>
              <a:rPr lang="en-IN" sz="1200" dirty="0">
                <a:latin typeface="Consolas" panose="020B0609020204030204" pitchFamily="49" charset="0"/>
              </a:rPr>
              <a:t>(</a:t>
            </a:r>
            <a:r>
              <a:rPr lang="en-IN" sz="1200" dirty="0" err="1">
                <a:latin typeface="Consolas" panose="020B0609020204030204" pitchFamily="49" charset="0"/>
              </a:rPr>
              <a:t>PermissionManager.</a:t>
            </a:r>
            <a:r>
              <a:rPr lang="en-IN" sz="1200" b="1" i="1" dirty="0" err="1">
                <a:latin typeface="Consolas" panose="020B0609020204030204" pitchFamily="49" charset="0"/>
              </a:rPr>
              <a:t>TOKEN_KEY</a:t>
            </a:r>
            <a:r>
              <a:rPr lang="en-IN" sz="1200" b="1" i="1" dirty="0">
                <a:latin typeface="Consolas" panose="020B0609020204030204" pitchFamily="49" charset="0"/>
              </a:rPr>
              <a:t>, new </a:t>
            </a:r>
            <a:r>
              <a:rPr lang="en-IN" sz="1200" b="1" i="1" dirty="0" err="1">
                <a:latin typeface="Consolas" panose="020B0609020204030204" pitchFamily="49" charset="0"/>
              </a:rPr>
              <a:t>AllPermission</a:t>
            </a:r>
            <a:r>
              <a:rPr lang="en-IN" sz="1200" b="1" i="1" dirty="0">
                <a:latin typeface="Consolas" panose="020B0609020204030204" pitchFamily="49" charset="0"/>
              </a:rPr>
              <a:t>());</a:t>
            </a:r>
          </a:p>
          <a:p>
            <a:r>
              <a:rPr lang="en-IN" sz="1200" dirty="0" err="1">
                <a:latin typeface="Consolas" panose="020B0609020204030204" pitchFamily="49" charset="0"/>
              </a:rPr>
              <a:t>PermissionManager</a:t>
            </a:r>
            <a:r>
              <a:rPr lang="en-IN" sz="1200" dirty="0">
                <a:latin typeface="Consolas" panose="020B0609020204030204" pitchFamily="49" charset="0"/>
              </a:rPr>
              <a:t> manager = </a:t>
            </a:r>
            <a:r>
              <a:rPr lang="en-IN" sz="1200" b="1" dirty="0">
                <a:latin typeface="Consolas" panose="020B0609020204030204" pitchFamily="49" charset="0"/>
              </a:rPr>
              <a:t>new </a:t>
            </a:r>
            <a:r>
              <a:rPr lang="en-IN" sz="1200" b="1" dirty="0" err="1">
                <a:latin typeface="Consolas" panose="020B0609020204030204" pitchFamily="49" charset="0"/>
              </a:rPr>
              <a:t>PermissionManager</a:t>
            </a:r>
            <a:r>
              <a:rPr lang="en-IN" sz="1200" b="1" dirty="0">
                <a:latin typeface="Consolas" panose="020B0609020204030204" pitchFamily="49" charset="0"/>
              </a:rPr>
              <a:t>(new </a:t>
            </a:r>
            <a:r>
              <a:rPr lang="en-IN" sz="1200" b="1" dirty="0" err="1">
                <a:latin typeface="Consolas" panose="020B0609020204030204" pitchFamily="49" charset="0"/>
              </a:rPr>
              <a:t>TestPermission</a:t>
            </a:r>
            <a:r>
              <a:rPr lang="en-IN" sz="1200" b="1" dirty="0">
                <a:latin typeface="Consolas" panose="020B0609020204030204" pitchFamily="49" charset="0"/>
              </a:rPr>
              <a:t>("Test"));</a:t>
            </a:r>
          </a:p>
          <a:p>
            <a:r>
              <a:rPr lang="en-IN" sz="1200" dirty="0" err="1">
                <a:latin typeface="Consolas" panose="020B0609020204030204" pitchFamily="49" charset="0"/>
              </a:rPr>
              <a:t>manager.validate</a:t>
            </a:r>
            <a:r>
              <a:rPr lang="en-IN" sz="1200" dirty="0">
                <a:latin typeface="Consolas" panose="020B0609020204030204" pitchFamily="49" charset="0"/>
              </a:rPr>
              <a:t>(request);</a:t>
            </a:r>
          </a:p>
          <a:p>
            <a:r>
              <a:rPr lang="en-IN" sz="1200" dirty="0">
                <a:latin typeface="Consolas" panose="020B0609020204030204" pitchFamily="49" charset="0"/>
              </a:rPr>
              <a:t>}</a:t>
            </a:r>
          </a:p>
          <a:p>
            <a:r>
              <a:rPr lang="en-IN" sz="1200" b="1" dirty="0">
                <a:latin typeface="Consolas" panose="020B0609020204030204" pitchFamily="49" charset="0"/>
              </a:rPr>
              <a:t>public void </a:t>
            </a:r>
            <a:r>
              <a:rPr lang="en-IN" sz="1200" b="1" dirty="0" err="1">
                <a:latin typeface="Consolas" panose="020B0609020204030204" pitchFamily="49" charset="0"/>
              </a:rPr>
              <a:t>testPermissionManagerDisallow</a:t>
            </a:r>
            <a:r>
              <a:rPr lang="en-IN" sz="1200" b="1" dirty="0">
                <a:latin typeface="Consolas" panose="020B0609020204030204" pitchFamily="49" charset="0"/>
              </a:rPr>
              <a:t>() throws Exception</a:t>
            </a:r>
          </a:p>
          <a:p>
            <a:r>
              <a:rPr lang="en-IN" sz="1200" dirty="0">
                <a:latin typeface="Consolas" panose="020B0609020204030204" pitchFamily="49" charset="0"/>
              </a:rPr>
              <a:t>{</a:t>
            </a:r>
            <a:r>
              <a:rPr lang="en-IN" sz="1200" b="1" dirty="0">
                <a:latin typeface="Consolas" panose="020B0609020204030204" pitchFamily="49" charset="0"/>
              </a:rPr>
              <a:t>try</a:t>
            </a:r>
            <a:r>
              <a:rPr lang="en-IN" sz="1200" dirty="0">
                <a:latin typeface="Consolas" panose="020B0609020204030204" pitchFamily="49" charset="0"/>
              </a:rPr>
              <a:t>{</a:t>
            </a:r>
          </a:p>
          <a:p>
            <a:r>
              <a:rPr lang="en-IN" sz="800" dirty="0">
                <a:latin typeface="Consolas" panose="020B0609020204030204" pitchFamily="49" charset="0"/>
              </a:rPr>
              <a:t>//Make sure that the </a:t>
            </a:r>
            <a:r>
              <a:rPr lang="en-IN" sz="800" dirty="0" err="1">
                <a:latin typeface="Consolas" panose="020B0609020204030204" pitchFamily="49" charset="0"/>
              </a:rPr>
              <a:t>ApplicationPermission</a:t>
            </a:r>
            <a:r>
              <a:rPr lang="en-IN" sz="800" dirty="0">
                <a:latin typeface="Consolas" panose="020B0609020204030204" pitchFamily="49" charset="0"/>
              </a:rPr>
              <a:t> does not give test permission</a:t>
            </a:r>
            <a:r>
              <a:rPr lang="en-IN" sz="1200" dirty="0">
                <a:latin typeface="Consolas" panose="020B0609020204030204" pitchFamily="49" charset="0"/>
              </a:rPr>
              <a:t>  </a:t>
            </a:r>
          </a:p>
          <a:p>
            <a:r>
              <a:rPr lang="en-IN" sz="1200" dirty="0" err="1">
                <a:latin typeface="Consolas" panose="020B0609020204030204" pitchFamily="49" charset="0"/>
              </a:rPr>
              <a:t>session.setAttribute</a:t>
            </a:r>
            <a:r>
              <a:rPr lang="en-IN" sz="1200" dirty="0">
                <a:latin typeface="Consolas" panose="020B0609020204030204" pitchFamily="49" charset="0"/>
              </a:rPr>
              <a:t>(</a:t>
            </a:r>
            <a:r>
              <a:rPr lang="en-IN" sz="1200" dirty="0" err="1">
                <a:latin typeface="Consolas" panose="020B0609020204030204" pitchFamily="49" charset="0"/>
              </a:rPr>
              <a:t>PermissionManager.</a:t>
            </a:r>
            <a:r>
              <a:rPr lang="en-IN" sz="1200" b="1" i="1" dirty="0" err="1">
                <a:latin typeface="Consolas" panose="020B0609020204030204" pitchFamily="49" charset="0"/>
              </a:rPr>
              <a:t>TOKEN_KEY</a:t>
            </a:r>
            <a:r>
              <a:rPr lang="en-IN" sz="1200" b="1" i="1" dirty="0">
                <a:latin typeface="Consolas" panose="020B0609020204030204" pitchFamily="49" charset="0"/>
              </a:rPr>
              <a:t>, new </a:t>
            </a:r>
            <a:r>
              <a:rPr lang="en-IN" sz="1200" b="1" i="1" dirty="0" err="1">
                <a:latin typeface="Consolas" panose="020B0609020204030204" pitchFamily="49" charset="0"/>
              </a:rPr>
              <a:t>ApplicationPermission</a:t>
            </a:r>
            <a:r>
              <a:rPr lang="en-IN" sz="1200" b="1" i="1" dirty="0">
                <a:latin typeface="Consolas" panose="020B0609020204030204" pitchFamily="49" charset="0"/>
              </a:rPr>
              <a:t>("Login"));</a:t>
            </a:r>
          </a:p>
          <a:p>
            <a:r>
              <a:rPr lang="en-IN" sz="1200" dirty="0" err="1">
                <a:latin typeface="Consolas" panose="020B0609020204030204" pitchFamily="49" charset="0"/>
              </a:rPr>
              <a:t>PermissionManager</a:t>
            </a:r>
            <a:r>
              <a:rPr lang="en-IN" sz="1200" dirty="0">
                <a:latin typeface="Consolas" panose="020B0609020204030204" pitchFamily="49" charset="0"/>
              </a:rPr>
              <a:t> manager = </a:t>
            </a:r>
            <a:r>
              <a:rPr lang="en-IN" sz="1200" b="1" dirty="0">
                <a:latin typeface="Consolas" panose="020B0609020204030204" pitchFamily="49" charset="0"/>
              </a:rPr>
              <a:t>new </a:t>
            </a:r>
            <a:r>
              <a:rPr lang="en-IN" sz="1200" b="1" dirty="0" err="1">
                <a:latin typeface="Consolas" panose="020B0609020204030204" pitchFamily="49" charset="0"/>
              </a:rPr>
              <a:t>PermissionManager</a:t>
            </a:r>
            <a:r>
              <a:rPr lang="en-IN" sz="1200" b="1" dirty="0">
                <a:latin typeface="Consolas" panose="020B0609020204030204" pitchFamily="49" charset="0"/>
              </a:rPr>
              <a:t>(new </a:t>
            </a:r>
            <a:r>
              <a:rPr lang="en-IN" sz="1200" b="1" dirty="0" err="1">
                <a:latin typeface="Consolas" panose="020B0609020204030204" pitchFamily="49" charset="0"/>
              </a:rPr>
              <a:t>TestPermission</a:t>
            </a:r>
            <a:r>
              <a:rPr lang="en-IN" sz="1200" b="1" dirty="0">
                <a:latin typeface="Consolas" panose="020B0609020204030204" pitchFamily="49" charset="0"/>
              </a:rPr>
              <a:t>("Test"));</a:t>
            </a:r>
          </a:p>
          <a:p>
            <a:r>
              <a:rPr lang="en-IN" sz="1200" dirty="0" err="1">
                <a:latin typeface="Consolas" panose="020B0609020204030204" pitchFamily="49" charset="0"/>
              </a:rPr>
              <a:t>manager.validate</a:t>
            </a:r>
            <a:r>
              <a:rPr lang="en-IN" sz="1200" dirty="0">
                <a:latin typeface="Consolas" panose="020B0609020204030204" pitchFamily="49" charset="0"/>
              </a:rPr>
              <a:t>(request);</a:t>
            </a:r>
          </a:p>
          <a:p>
            <a:r>
              <a:rPr lang="en-IN" sz="1200" i="1" dirty="0">
                <a:latin typeface="Consolas" panose="020B0609020204030204" pitchFamily="49" charset="0"/>
              </a:rPr>
              <a:t>fail("Should not have allowed this request");</a:t>
            </a:r>
            <a:r>
              <a:rPr lang="en-IN" sz="1200" dirty="0">
                <a:latin typeface="Consolas" panose="020B0609020204030204" pitchFamily="49" charset="0"/>
              </a:rPr>
              <a:t>} </a:t>
            </a:r>
          </a:p>
          <a:p>
            <a:r>
              <a:rPr lang="en-IN" sz="1200" b="1" dirty="0">
                <a:latin typeface="Consolas" panose="020B0609020204030204" pitchFamily="49" charset="0"/>
              </a:rPr>
              <a:t>catch (</a:t>
            </a:r>
            <a:r>
              <a:rPr lang="en-IN" sz="1200" b="1" dirty="0" err="1">
                <a:latin typeface="Consolas" panose="020B0609020204030204" pitchFamily="49" charset="0"/>
              </a:rPr>
              <a:t>InsufficientPermissionsException</a:t>
            </a:r>
            <a:r>
              <a:rPr lang="en-IN" sz="1200" b="1" dirty="0">
                <a:latin typeface="Consolas" panose="020B0609020204030204" pitchFamily="49" charset="0"/>
              </a:rPr>
              <a:t> e)</a:t>
            </a:r>
            <a:r>
              <a:rPr lang="en-IN" sz="1200" dirty="0">
                <a:latin typeface="Consolas" panose="020B0609020204030204" pitchFamily="49" charset="0"/>
              </a:rPr>
              <a:t>{}}</a:t>
            </a:r>
          </a:p>
          <a:p>
            <a:endParaRPr lang="en-IN" sz="1200" dirty="0">
              <a:latin typeface="Calibri" panose="020F0502020204030204" pitchFamily="34" charset="0"/>
              <a:cs typeface="Calibri" panose="020F0502020204030204" pitchFamily="34" charset="0"/>
            </a:endParaRPr>
          </a:p>
          <a:p>
            <a:r>
              <a:rPr lang="en-IN" sz="1200" b="1" dirty="0">
                <a:latin typeface="Calibri" panose="020F0502020204030204" pitchFamily="34" charset="0"/>
                <a:cs typeface="Calibri" panose="020F0502020204030204" pitchFamily="34" charset="0"/>
              </a:rPr>
              <a:t>private class </a:t>
            </a:r>
            <a:r>
              <a:rPr lang="en-IN" sz="1200" b="1" dirty="0" err="1">
                <a:latin typeface="Calibri" panose="020F0502020204030204" pitchFamily="34" charset="0"/>
                <a:cs typeface="Calibri" panose="020F0502020204030204" pitchFamily="34" charset="0"/>
              </a:rPr>
              <a:t>TestPermission</a:t>
            </a:r>
            <a:r>
              <a:rPr lang="en-IN" sz="1200" b="1" dirty="0">
                <a:latin typeface="Calibri" panose="020F0502020204030204" pitchFamily="34" charset="0"/>
                <a:cs typeface="Calibri" panose="020F0502020204030204" pitchFamily="34" charset="0"/>
              </a:rPr>
              <a:t> extends </a:t>
            </a:r>
            <a:r>
              <a:rPr lang="en-IN" sz="1200" b="1" dirty="0" err="1">
                <a:latin typeface="Calibri" panose="020F0502020204030204" pitchFamily="34" charset="0"/>
                <a:cs typeface="Calibri" panose="020F0502020204030204" pitchFamily="34" charset="0"/>
              </a:rPr>
              <a:t>BasicPermission</a:t>
            </a:r>
            <a:endParaRPr lang="en-IN" sz="1200" b="1"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a:t>
            </a:r>
          </a:p>
          <a:p>
            <a:r>
              <a:rPr lang="en-IN" sz="1200" b="1" dirty="0">
                <a:latin typeface="Calibri" panose="020F0502020204030204" pitchFamily="34" charset="0"/>
                <a:cs typeface="Calibri" panose="020F0502020204030204" pitchFamily="34" charset="0"/>
              </a:rPr>
              <a:t>private static final long </a:t>
            </a:r>
            <a:r>
              <a:rPr lang="en-IN" sz="1200" b="1" i="1" dirty="0" err="1">
                <a:latin typeface="Calibri" panose="020F0502020204030204" pitchFamily="34" charset="0"/>
                <a:cs typeface="Calibri" panose="020F0502020204030204" pitchFamily="34" charset="0"/>
              </a:rPr>
              <a:t>serialVersionUID</a:t>
            </a:r>
            <a:r>
              <a:rPr lang="en-IN" sz="1200" b="1" i="1" dirty="0">
                <a:latin typeface="Calibri" panose="020F0502020204030204" pitchFamily="34" charset="0"/>
                <a:cs typeface="Calibri" panose="020F0502020204030204" pitchFamily="34" charset="0"/>
              </a:rPr>
              <a:t> = 1L;</a:t>
            </a:r>
          </a:p>
          <a:p>
            <a:r>
              <a:rPr lang="en-IN" sz="1200" b="1" dirty="0">
                <a:latin typeface="Calibri" panose="020F0502020204030204" pitchFamily="34" charset="0"/>
                <a:cs typeface="Calibri" panose="020F0502020204030204" pitchFamily="34" charset="0"/>
              </a:rPr>
              <a:t>public </a:t>
            </a:r>
            <a:r>
              <a:rPr lang="en-IN" sz="1200" b="1" dirty="0" err="1">
                <a:latin typeface="Calibri" panose="020F0502020204030204" pitchFamily="34" charset="0"/>
                <a:cs typeface="Calibri" panose="020F0502020204030204" pitchFamily="34" charset="0"/>
              </a:rPr>
              <a:t>TestPermission</a:t>
            </a:r>
            <a:r>
              <a:rPr lang="en-IN" sz="1200" b="1" dirty="0">
                <a:latin typeface="Calibri" panose="020F0502020204030204" pitchFamily="34" charset="0"/>
                <a:cs typeface="Calibri" panose="020F0502020204030204" pitchFamily="34" charset="0"/>
              </a:rPr>
              <a:t>(String name) {</a:t>
            </a:r>
          </a:p>
          <a:p>
            <a:r>
              <a:rPr lang="en-IN" sz="1200" b="1" dirty="0">
                <a:latin typeface="Calibri" panose="020F0502020204030204" pitchFamily="34" charset="0"/>
                <a:cs typeface="Calibri" panose="020F0502020204030204" pitchFamily="34" charset="0"/>
              </a:rPr>
              <a:t>super(name);</a:t>
            </a:r>
          </a:p>
          <a:p>
            <a:r>
              <a:rPr lang="en-IN" sz="1200" dirty="0">
                <a:latin typeface="Calibri" panose="020F0502020204030204" pitchFamily="34" charset="0"/>
                <a:cs typeface="Calibri" panose="020F0502020204030204" pitchFamily="34" charset="0"/>
              </a:rPr>
              <a:t>}}}</a:t>
            </a:r>
          </a:p>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45</a:t>
            </a:fld>
            <a:endParaRPr lang="en-US" dirty="0"/>
          </a:p>
        </p:txBody>
      </p:sp>
    </p:spTree>
    <p:extLst>
      <p:ext uri="{BB962C8B-B14F-4D97-AF65-F5344CB8AC3E}">
        <p14:creationId xmlns:p14="http://schemas.microsoft.com/office/powerpoint/2010/main" val="2400495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dirty="0">
                <a:latin typeface="Calibri" panose="020F0502020204030204" pitchFamily="34" charset="0"/>
                <a:cs typeface="Calibri" panose="020F0502020204030204" pitchFamily="34" charset="0"/>
              </a:rPr>
              <a:t>Below is code for ApplicationPermission.java</a:t>
            </a:r>
          </a:p>
          <a:p>
            <a:endParaRPr lang="en-IN" sz="1200" dirty="0">
              <a:solidFill>
                <a:srgbClr val="7F0055"/>
              </a:solidFill>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package </a:t>
            </a:r>
            <a:r>
              <a:rPr lang="en-IN" sz="1200" dirty="0" err="1">
                <a:latin typeface="Calibri" panose="020F0502020204030204" pitchFamily="34" charset="0"/>
                <a:cs typeface="Calibri" panose="020F0502020204030204" pitchFamily="34" charset="0"/>
              </a:rPr>
              <a:t>components.security</a:t>
            </a:r>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import </a:t>
            </a:r>
            <a:r>
              <a:rPr lang="en-IN" sz="1200" dirty="0" err="1">
                <a:latin typeface="Calibri" panose="020F0502020204030204" pitchFamily="34" charset="0"/>
                <a:cs typeface="Calibri" panose="020F0502020204030204" pitchFamily="34" charset="0"/>
              </a:rPr>
              <a:t>java.security.BasicPermission</a:t>
            </a:r>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public class </a:t>
            </a:r>
            <a:r>
              <a:rPr lang="en-IN" sz="1200" dirty="0" err="1">
                <a:latin typeface="Calibri" panose="020F0502020204030204" pitchFamily="34" charset="0"/>
                <a:cs typeface="Calibri" panose="020F0502020204030204" pitchFamily="34" charset="0"/>
              </a:rPr>
              <a:t>ApplicationPermission</a:t>
            </a:r>
            <a:r>
              <a:rPr lang="en-IN" sz="1200" dirty="0">
                <a:latin typeface="Calibri" panose="020F0502020204030204" pitchFamily="34" charset="0"/>
                <a:cs typeface="Calibri" panose="020F0502020204030204" pitchFamily="34" charset="0"/>
              </a:rPr>
              <a:t> extends </a:t>
            </a:r>
            <a:r>
              <a:rPr lang="en-IN" sz="1200" dirty="0" err="1">
                <a:latin typeface="Calibri" panose="020F0502020204030204" pitchFamily="34" charset="0"/>
                <a:cs typeface="Calibri" panose="020F0502020204030204" pitchFamily="34" charset="0"/>
              </a:rPr>
              <a:t>BasicPermission</a:t>
            </a:r>
            <a:r>
              <a:rPr lang="en-IN" sz="1200" dirty="0">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private static final long </a:t>
            </a:r>
            <a:r>
              <a:rPr lang="en-IN" sz="1200" i="1" dirty="0" err="1">
                <a:latin typeface="Calibri" panose="020F0502020204030204" pitchFamily="34" charset="0"/>
                <a:cs typeface="Calibri" panose="020F0502020204030204" pitchFamily="34" charset="0"/>
              </a:rPr>
              <a:t>serialVersionUID</a:t>
            </a:r>
            <a:r>
              <a:rPr lang="en-IN" sz="1200" i="1" dirty="0">
                <a:latin typeface="Calibri" panose="020F0502020204030204" pitchFamily="34" charset="0"/>
                <a:cs typeface="Calibri" panose="020F0502020204030204" pitchFamily="34" charset="0"/>
              </a:rPr>
              <a:t> = 1L;</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public </a:t>
            </a:r>
            <a:r>
              <a:rPr lang="en-IN" sz="1200" dirty="0" err="1">
                <a:latin typeface="Calibri" panose="020F0502020204030204" pitchFamily="34" charset="0"/>
                <a:cs typeface="Calibri" panose="020F0502020204030204" pitchFamily="34" charset="0"/>
              </a:rPr>
              <a:t>ApplicationPermission</a:t>
            </a:r>
            <a:r>
              <a:rPr lang="en-IN" sz="1200" dirty="0">
                <a:latin typeface="Calibri" panose="020F0502020204030204" pitchFamily="34" charset="0"/>
                <a:cs typeface="Calibri" panose="020F0502020204030204" pitchFamily="34" charset="0"/>
              </a:rPr>
              <a:t>(String name) {</a:t>
            </a:r>
          </a:p>
          <a:p>
            <a:r>
              <a:rPr lang="en-IN" sz="1200" dirty="0">
                <a:latin typeface="Calibri" panose="020F0502020204030204" pitchFamily="34" charset="0"/>
                <a:cs typeface="Calibri" panose="020F0502020204030204" pitchFamily="34" charset="0"/>
              </a:rPr>
              <a:t>super(name);</a:t>
            </a:r>
          </a:p>
          <a:p>
            <a:r>
              <a:rPr lang="en-IN" sz="1200" dirty="0">
                <a:latin typeface="Calibri" panose="020F0502020204030204" pitchFamily="34" charset="0"/>
                <a:cs typeface="Calibri" panose="020F0502020204030204" pitchFamily="34" charset="0"/>
              </a:rPr>
              <a:t>}}</a:t>
            </a:r>
          </a:p>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46</a:t>
            </a:fld>
            <a:endParaRPr lang="en-US" dirty="0"/>
          </a:p>
        </p:txBody>
      </p:sp>
    </p:spTree>
    <p:extLst>
      <p:ext uri="{BB962C8B-B14F-4D97-AF65-F5344CB8AC3E}">
        <p14:creationId xmlns:p14="http://schemas.microsoft.com/office/powerpoint/2010/main" val="242247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100" b="1" dirty="0"/>
              <a:t>Below is the code for InsufficientPermissionsException.java</a:t>
            </a:r>
          </a:p>
          <a:p>
            <a:endParaRPr lang="en-IN" sz="1100" dirty="0">
              <a:solidFill>
                <a:srgbClr val="000000"/>
              </a:solidFill>
              <a:latin typeface="Calibri" panose="020F0502020204030204" pitchFamily="34" charset="0"/>
              <a:cs typeface="Calibri" panose="020F0502020204030204" pitchFamily="34" charset="0"/>
            </a:endParaRPr>
          </a:p>
          <a:p>
            <a:r>
              <a:rPr lang="en-IN" sz="1200" b="1" dirty="0"/>
              <a:t>package </a:t>
            </a:r>
            <a:r>
              <a:rPr lang="en-IN" sz="1200" b="1" dirty="0" err="1"/>
              <a:t>components.security</a:t>
            </a:r>
            <a:r>
              <a:rPr lang="en-IN" sz="1200" b="1" dirty="0"/>
              <a:t>;</a:t>
            </a:r>
          </a:p>
          <a:p>
            <a:endParaRPr lang="en-IN" sz="1200" dirty="0"/>
          </a:p>
          <a:p>
            <a:r>
              <a:rPr lang="en-IN" sz="1200" dirty="0"/>
              <a:t>public class </a:t>
            </a:r>
            <a:r>
              <a:rPr lang="en-IN" sz="1200" dirty="0" err="1"/>
              <a:t>InsufficientPermissionsException</a:t>
            </a:r>
            <a:r>
              <a:rPr lang="en-IN" sz="1200" dirty="0"/>
              <a:t> extends Exception {</a:t>
            </a:r>
          </a:p>
          <a:p>
            <a:endParaRPr lang="en-IN" sz="1200" dirty="0"/>
          </a:p>
          <a:p>
            <a:r>
              <a:rPr lang="en-IN" sz="1200" dirty="0"/>
              <a:t>private static final long </a:t>
            </a:r>
            <a:r>
              <a:rPr lang="en-IN" sz="1200" i="1" dirty="0" err="1"/>
              <a:t>serialVersionUID</a:t>
            </a:r>
            <a:r>
              <a:rPr lang="en-IN" sz="1200" i="1" dirty="0"/>
              <a:t> = 1L;</a:t>
            </a:r>
          </a:p>
          <a:p>
            <a:endParaRPr lang="en-IN" sz="1200" dirty="0"/>
          </a:p>
          <a:p>
            <a:r>
              <a:rPr lang="en-IN" sz="1200" dirty="0"/>
              <a:t>public </a:t>
            </a:r>
            <a:r>
              <a:rPr lang="en-IN" sz="1200" dirty="0" err="1"/>
              <a:t>InsufficientPermissionsException</a:t>
            </a:r>
            <a:r>
              <a:rPr lang="en-IN" sz="1200" dirty="0"/>
              <a:t>(String message)</a:t>
            </a:r>
          </a:p>
          <a:p>
            <a:r>
              <a:rPr lang="en-IN" sz="1200" dirty="0"/>
              <a:t>{</a:t>
            </a:r>
          </a:p>
          <a:p>
            <a:r>
              <a:rPr lang="en-IN" sz="1200" dirty="0"/>
              <a:t>super(message);</a:t>
            </a:r>
          </a:p>
          <a:p>
            <a:r>
              <a:rPr lang="en-IN" sz="1200" dirty="0"/>
              <a:t>}}</a:t>
            </a:r>
            <a:endParaRPr lang="en-IN" sz="1100" dirty="0">
              <a:solidFill>
                <a:srgbClr val="000000"/>
              </a:solidFill>
              <a:latin typeface="Calibri" panose="020F0502020204030204" pitchFamily="34" charset="0"/>
              <a:cs typeface="Calibri" panose="020F0502020204030204" pitchFamily="34" charset="0"/>
            </a:endParaRPr>
          </a:p>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47</a:t>
            </a:fld>
            <a:endParaRPr lang="en-US" dirty="0"/>
          </a:p>
        </p:txBody>
      </p:sp>
    </p:spTree>
    <p:extLst>
      <p:ext uri="{BB962C8B-B14F-4D97-AF65-F5344CB8AC3E}">
        <p14:creationId xmlns:p14="http://schemas.microsoft.com/office/powerpoint/2010/main" val="2238148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dirty="0"/>
              <a:t>Below is the code for PermissionManager.java</a:t>
            </a:r>
          </a:p>
          <a:p>
            <a:endParaRPr lang="en-IN" sz="1200" b="1" dirty="0"/>
          </a:p>
          <a:p>
            <a:r>
              <a:rPr lang="en-IN" sz="1200" dirty="0"/>
              <a:t>package </a:t>
            </a:r>
            <a:r>
              <a:rPr lang="en-IN" sz="1200" dirty="0" err="1"/>
              <a:t>components.security</a:t>
            </a:r>
            <a:r>
              <a:rPr lang="en-IN" sz="1200" dirty="0"/>
              <a:t>;</a:t>
            </a:r>
          </a:p>
          <a:p>
            <a:r>
              <a:rPr lang="en-IN" sz="1200" dirty="0"/>
              <a:t>import </a:t>
            </a:r>
            <a:r>
              <a:rPr lang="en-IN" sz="1200" dirty="0" err="1"/>
              <a:t>java.security.BasicPermission</a:t>
            </a:r>
            <a:r>
              <a:rPr lang="en-IN" sz="1200" dirty="0"/>
              <a:t>;</a:t>
            </a:r>
          </a:p>
          <a:p>
            <a:r>
              <a:rPr lang="en-IN" sz="1200" dirty="0"/>
              <a:t>import </a:t>
            </a:r>
            <a:r>
              <a:rPr lang="en-IN" sz="1200" dirty="0" err="1"/>
              <a:t>java.security.Permission</a:t>
            </a:r>
            <a:r>
              <a:rPr lang="en-IN" sz="1200" dirty="0"/>
              <a:t>;</a:t>
            </a:r>
          </a:p>
          <a:p>
            <a:r>
              <a:rPr lang="en-IN" sz="1200" dirty="0"/>
              <a:t>import </a:t>
            </a:r>
            <a:r>
              <a:rPr lang="en-IN" sz="1200" dirty="0" err="1"/>
              <a:t>javax.servlet.http.HttpServletRequest</a:t>
            </a:r>
            <a:r>
              <a:rPr lang="en-IN" sz="1200" dirty="0"/>
              <a:t>;</a:t>
            </a:r>
          </a:p>
          <a:p>
            <a:endParaRPr lang="en-IN" sz="1200" dirty="0"/>
          </a:p>
          <a:p>
            <a:r>
              <a:rPr lang="en-IN" sz="1200" dirty="0"/>
              <a:t>public class </a:t>
            </a:r>
            <a:r>
              <a:rPr lang="en-IN" sz="1200" dirty="0" err="1"/>
              <a:t>PermissionManager</a:t>
            </a:r>
            <a:r>
              <a:rPr lang="en-IN" sz="1200" dirty="0"/>
              <a:t> {</a:t>
            </a:r>
          </a:p>
          <a:p>
            <a:r>
              <a:rPr lang="en-IN" sz="1200" dirty="0"/>
              <a:t>public static final String TOKEN_KEY = "token";</a:t>
            </a:r>
          </a:p>
          <a:p>
            <a:r>
              <a:rPr lang="en-IN" sz="1200" dirty="0"/>
              <a:t>private Permission </a:t>
            </a:r>
            <a:r>
              <a:rPr lang="en-IN" sz="1200" dirty="0" err="1"/>
              <a:t>fPermissionRequired</a:t>
            </a:r>
            <a:r>
              <a:rPr lang="en-IN" sz="1200" dirty="0"/>
              <a:t>;</a:t>
            </a:r>
          </a:p>
          <a:p>
            <a:r>
              <a:rPr lang="en-IN" sz="1200" dirty="0"/>
              <a:t>	</a:t>
            </a:r>
          </a:p>
          <a:p>
            <a:r>
              <a:rPr lang="en-IN" sz="1200" dirty="0"/>
              <a:t>public </a:t>
            </a:r>
            <a:r>
              <a:rPr lang="en-IN" sz="1200" dirty="0" err="1"/>
              <a:t>PermissionManager</a:t>
            </a:r>
            <a:r>
              <a:rPr lang="en-IN" sz="1200" dirty="0"/>
              <a:t>(Permission </a:t>
            </a:r>
            <a:r>
              <a:rPr lang="en-IN" sz="1200" dirty="0" err="1"/>
              <a:t>permissionRequired</a:t>
            </a:r>
            <a:r>
              <a:rPr lang="en-IN" sz="1200" dirty="0"/>
              <a:t>)</a:t>
            </a:r>
          </a:p>
          <a:p>
            <a:r>
              <a:rPr lang="en-IN" sz="1200" dirty="0"/>
              <a:t>	{</a:t>
            </a:r>
          </a:p>
          <a:p>
            <a:r>
              <a:rPr lang="en-IN" sz="1200" dirty="0" err="1"/>
              <a:t>fPermissionRequired</a:t>
            </a:r>
            <a:r>
              <a:rPr lang="en-IN" sz="1200" dirty="0"/>
              <a:t> = </a:t>
            </a:r>
            <a:r>
              <a:rPr lang="en-IN" sz="1200" dirty="0" err="1"/>
              <a:t>permissionRequired</a:t>
            </a:r>
            <a:r>
              <a:rPr lang="en-IN" sz="1200" dirty="0"/>
              <a:t>;</a:t>
            </a:r>
          </a:p>
          <a:p>
            <a:r>
              <a:rPr lang="en-IN" sz="1200" dirty="0"/>
              <a:t>	}</a:t>
            </a:r>
          </a:p>
          <a:p>
            <a:r>
              <a:rPr lang="en-IN" sz="1200" dirty="0"/>
              <a:t>public void validate(</a:t>
            </a:r>
            <a:r>
              <a:rPr lang="en-IN" sz="1200" dirty="0" err="1"/>
              <a:t>HttpServletRequest</a:t>
            </a:r>
            <a:r>
              <a:rPr lang="en-IN" sz="1200" dirty="0"/>
              <a:t> request)</a:t>
            </a:r>
          </a:p>
          <a:p>
            <a:r>
              <a:rPr lang="en-IN" sz="1200" dirty="0"/>
              <a:t>	throws </a:t>
            </a:r>
            <a:r>
              <a:rPr lang="en-IN" sz="1200" dirty="0" err="1"/>
              <a:t>InsufficientPermissionsException</a:t>
            </a:r>
            <a:endParaRPr lang="en-IN" sz="1200" dirty="0"/>
          </a:p>
          <a:p>
            <a:r>
              <a:rPr lang="en-IN" sz="1200" dirty="0"/>
              <a:t>	{</a:t>
            </a:r>
          </a:p>
          <a:p>
            <a:r>
              <a:rPr lang="en-IN" sz="1200" dirty="0"/>
              <a:t>Permission </a:t>
            </a:r>
            <a:r>
              <a:rPr lang="en-IN" sz="1200" dirty="0" err="1"/>
              <a:t>permission</a:t>
            </a:r>
            <a:r>
              <a:rPr lang="en-IN" sz="1200" dirty="0"/>
              <a:t> = (Permission) </a:t>
            </a:r>
            <a:r>
              <a:rPr lang="en-IN" sz="1200" dirty="0" err="1"/>
              <a:t>request.getSession</a:t>
            </a:r>
            <a:r>
              <a:rPr lang="en-IN" sz="1200" dirty="0"/>
              <a:t>().</a:t>
            </a:r>
            <a:r>
              <a:rPr lang="en-IN" sz="1200" dirty="0" err="1"/>
              <a:t>getAttribute</a:t>
            </a:r>
            <a:r>
              <a:rPr lang="en-IN" sz="1200" dirty="0"/>
              <a:t>(TOKEN_KEY);</a:t>
            </a:r>
          </a:p>
          <a:p>
            <a:r>
              <a:rPr lang="en-IN" sz="1200" dirty="0"/>
              <a:t>		if (!</a:t>
            </a:r>
            <a:r>
              <a:rPr lang="en-IN" sz="1200" dirty="0" err="1"/>
              <a:t>permission.implies</a:t>
            </a:r>
            <a:r>
              <a:rPr lang="en-IN" sz="1200" dirty="0"/>
              <a:t>(</a:t>
            </a:r>
            <a:r>
              <a:rPr lang="en-IN" sz="1200" dirty="0" err="1"/>
              <a:t>fPermissionRequired</a:t>
            </a:r>
            <a:r>
              <a:rPr lang="en-IN" sz="1200" dirty="0"/>
              <a:t>))</a:t>
            </a:r>
          </a:p>
          <a:p>
            <a:r>
              <a:rPr lang="en-IN" sz="1200" dirty="0"/>
              <a:t>{</a:t>
            </a:r>
          </a:p>
          <a:p>
            <a:r>
              <a:rPr lang="en-IN" sz="1200" dirty="0"/>
              <a:t>throw new </a:t>
            </a:r>
            <a:r>
              <a:rPr lang="en-IN" sz="1200" dirty="0" err="1"/>
              <a:t>InsufficientPermissionsException</a:t>
            </a:r>
            <a:r>
              <a:rPr lang="en-IN" sz="1200" dirty="0"/>
              <a:t>("You do not have permission for that operation");</a:t>
            </a:r>
          </a:p>
          <a:p>
            <a:r>
              <a:rPr lang="en-IN" sz="1200" dirty="0"/>
              <a:t>}}</a:t>
            </a:r>
          </a:p>
          <a:p>
            <a:r>
              <a:rPr lang="en-IN" sz="1200" dirty="0"/>
              <a:t>public class </a:t>
            </a:r>
            <a:r>
              <a:rPr lang="en-IN" sz="1200" dirty="0" err="1"/>
              <a:t>ApplicationPermission</a:t>
            </a:r>
            <a:r>
              <a:rPr lang="en-IN" sz="1200" dirty="0"/>
              <a:t> extends </a:t>
            </a:r>
            <a:r>
              <a:rPr lang="en-IN" sz="1200" dirty="0" err="1"/>
              <a:t>BasicPermission</a:t>
            </a:r>
            <a:r>
              <a:rPr lang="en-IN" sz="1200" dirty="0"/>
              <a:t> {</a:t>
            </a:r>
          </a:p>
          <a:p>
            <a:r>
              <a:rPr lang="en-IN" sz="1200" dirty="0"/>
              <a:t>private static final long </a:t>
            </a:r>
            <a:r>
              <a:rPr lang="en-IN" sz="1200" dirty="0" err="1"/>
              <a:t>serialVersionUID</a:t>
            </a:r>
            <a:r>
              <a:rPr lang="en-IN" sz="1200" dirty="0"/>
              <a:t> = 1L;	</a:t>
            </a:r>
          </a:p>
          <a:p>
            <a:r>
              <a:rPr lang="en-IN" sz="1200" dirty="0"/>
              <a:t>public </a:t>
            </a:r>
            <a:r>
              <a:rPr lang="en-IN" sz="1200" dirty="0" err="1"/>
              <a:t>ApplicationPermission</a:t>
            </a:r>
            <a:r>
              <a:rPr lang="en-IN" sz="1200" dirty="0"/>
              <a:t>(String name) {</a:t>
            </a:r>
          </a:p>
          <a:p>
            <a:r>
              <a:rPr lang="en-IN" sz="1200" dirty="0"/>
              <a:t>super(name);	}}}</a:t>
            </a:r>
          </a:p>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48</a:t>
            </a:fld>
            <a:endParaRPr lang="en-US" dirty="0"/>
          </a:p>
        </p:txBody>
      </p:sp>
    </p:spTree>
    <p:extLst>
      <p:ext uri="{BB962C8B-B14F-4D97-AF65-F5344CB8AC3E}">
        <p14:creationId xmlns:p14="http://schemas.microsoft.com/office/powerpoint/2010/main" val="420206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50</a:t>
            </a:fld>
            <a:endParaRPr lang="en-US" dirty="0"/>
          </a:p>
        </p:txBody>
      </p:sp>
    </p:spTree>
    <p:extLst>
      <p:ext uri="{BB962C8B-B14F-4D97-AF65-F5344CB8AC3E}">
        <p14:creationId xmlns:p14="http://schemas.microsoft.com/office/powerpoint/2010/main" val="1718284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51</a:t>
            </a:fld>
            <a:endParaRPr lang="en-US" dirty="0"/>
          </a:p>
        </p:txBody>
      </p:sp>
    </p:spTree>
    <p:extLst>
      <p:ext uri="{BB962C8B-B14F-4D97-AF65-F5344CB8AC3E}">
        <p14:creationId xmlns:p14="http://schemas.microsoft.com/office/powerpoint/2010/main" val="2499320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1" i="0" kern="1200" dirty="0">
                <a:solidFill>
                  <a:schemeClr val="tx1"/>
                </a:solidFill>
                <a:effectLst/>
                <a:latin typeface="+mn-lt"/>
                <a:ea typeface="+mn-ea"/>
                <a:cs typeface="+mn-cs"/>
              </a:rPr>
              <a:t>In the above example we used below annotation whose meanings are as follow</a:t>
            </a:r>
          </a:p>
          <a:p>
            <a:pPr fontAlgn="base"/>
            <a:r>
              <a:rPr lang="en-IN" sz="1200" b="1" i="0" kern="1200" dirty="0">
                <a:solidFill>
                  <a:schemeClr val="tx1"/>
                </a:solidFill>
                <a:effectLst/>
                <a:latin typeface="+mn-lt"/>
                <a:ea typeface="+mn-ea"/>
                <a:cs typeface="+mn-cs"/>
              </a:rPr>
              <a:t>@Before</a:t>
            </a:r>
            <a:r>
              <a:rPr lang="en-IN" sz="1200" b="0" i="0" kern="1200" dirty="0">
                <a:solidFill>
                  <a:schemeClr val="tx1"/>
                </a:solidFill>
                <a:effectLst/>
                <a:latin typeface="+mn-lt"/>
                <a:ea typeface="+mn-ea"/>
                <a:cs typeface="+mn-cs"/>
              </a:rPr>
              <a:t>: It will run before every test case.</a:t>
            </a:r>
          </a:p>
          <a:p>
            <a:pPr fontAlgn="base"/>
            <a:r>
              <a:rPr lang="en-IN" sz="1200" b="1" i="0" kern="1200" dirty="0">
                <a:solidFill>
                  <a:schemeClr val="tx1"/>
                </a:solidFill>
                <a:effectLst/>
                <a:latin typeface="+mn-lt"/>
                <a:ea typeface="+mn-ea"/>
                <a:cs typeface="+mn-cs"/>
              </a:rPr>
              <a:t>@Test</a:t>
            </a:r>
            <a:r>
              <a:rPr lang="en-IN" sz="1200" b="0" i="0" kern="1200" dirty="0">
                <a:solidFill>
                  <a:schemeClr val="tx1"/>
                </a:solidFill>
                <a:effectLst/>
                <a:latin typeface="+mn-lt"/>
                <a:ea typeface="+mn-ea"/>
                <a:cs typeface="+mn-cs"/>
              </a:rPr>
              <a:t>: This is actual test case.</a:t>
            </a:r>
          </a:p>
          <a:p>
            <a:pPr fontAlgn="base"/>
            <a:endParaRPr lang="en-IN" sz="1200" b="0" i="0" kern="1200" dirty="0">
              <a:solidFill>
                <a:schemeClr val="tx1"/>
              </a:solidFill>
              <a:effectLst/>
              <a:latin typeface="+mn-lt"/>
              <a:ea typeface="+mn-ea"/>
              <a:cs typeface="+mn-cs"/>
            </a:endParaRPr>
          </a:p>
          <a:p>
            <a:pPr fontAlgn="base"/>
            <a:r>
              <a:rPr lang="en-IN" sz="1200" b="0" i="0" kern="1200" dirty="0">
                <a:solidFill>
                  <a:schemeClr val="tx1"/>
                </a:solidFill>
                <a:effectLst/>
                <a:latin typeface="+mn-lt"/>
                <a:ea typeface="+mn-ea"/>
                <a:cs typeface="+mn-cs"/>
              </a:rPr>
              <a:t>Others are:</a:t>
            </a: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kern="1200" dirty="0">
                <a:solidFill>
                  <a:schemeClr val="tx1"/>
                </a:solidFill>
                <a:effectLst/>
                <a:latin typeface="+mn-lt"/>
                <a:ea typeface="+mn-ea"/>
                <a:cs typeface="+mn-cs"/>
              </a:rPr>
              <a:t>@</a:t>
            </a:r>
            <a:r>
              <a:rPr lang="en-IN" sz="1200" b="1" i="0" kern="1200" dirty="0" err="1">
                <a:solidFill>
                  <a:schemeClr val="tx1"/>
                </a:solidFill>
                <a:effectLst/>
                <a:latin typeface="+mn-lt"/>
                <a:ea typeface="+mn-ea"/>
                <a:cs typeface="+mn-cs"/>
              </a:rPr>
              <a:t>BeforeClass</a:t>
            </a:r>
            <a:r>
              <a:rPr lang="en-IN" sz="1200" b="0" i="0" kern="1200" dirty="0">
                <a:solidFill>
                  <a:schemeClr val="tx1"/>
                </a:solidFill>
                <a:effectLst/>
                <a:latin typeface="+mn-lt"/>
                <a:ea typeface="+mn-ea"/>
                <a:cs typeface="+mn-cs"/>
              </a:rPr>
              <a:t>: It is used to write code that we want to run before all test cases.</a:t>
            </a:r>
          </a:p>
          <a:p>
            <a:pPr fontAlgn="base"/>
            <a:r>
              <a:rPr lang="en-IN" sz="1200" b="1" i="0" kern="1200" dirty="0">
                <a:solidFill>
                  <a:schemeClr val="tx1"/>
                </a:solidFill>
                <a:effectLst/>
                <a:latin typeface="+mn-lt"/>
                <a:ea typeface="+mn-ea"/>
                <a:cs typeface="+mn-cs"/>
              </a:rPr>
              <a:t>@After</a:t>
            </a:r>
            <a:r>
              <a:rPr lang="en-IN" sz="1200" b="0" i="0" kern="1200" dirty="0">
                <a:solidFill>
                  <a:schemeClr val="tx1"/>
                </a:solidFill>
                <a:effectLst/>
                <a:latin typeface="+mn-lt"/>
                <a:ea typeface="+mn-ea"/>
                <a:cs typeface="+mn-cs"/>
              </a:rPr>
              <a:t>: It will run after every test case.</a:t>
            </a:r>
          </a:p>
          <a:p>
            <a:pPr fontAlgn="base"/>
            <a:r>
              <a:rPr lang="en-IN" sz="1200" b="1" i="0" kern="1200" dirty="0">
                <a:solidFill>
                  <a:schemeClr val="tx1"/>
                </a:solidFill>
                <a:effectLst/>
                <a:latin typeface="+mn-lt"/>
                <a:ea typeface="+mn-ea"/>
                <a:cs typeface="+mn-cs"/>
              </a:rPr>
              <a:t>@</a:t>
            </a:r>
            <a:r>
              <a:rPr lang="en-IN" sz="1200" b="1" i="0" kern="1200" dirty="0" err="1">
                <a:solidFill>
                  <a:schemeClr val="tx1"/>
                </a:solidFill>
                <a:effectLst/>
                <a:latin typeface="+mn-lt"/>
                <a:ea typeface="+mn-ea"/>
                <a:cs typeface="+mn-cs"/>
              </a:rPr>
              <a:t>AfterClass</a:t>
            </a:r>
            <a:r>
              <a:rPr lang="en-IN" sz="1200" b="0" i="0" kern="1200" dirty="0">
                <a:solidFill>
                  <a:schemeClr val="tx1"/>
                </a:solidFill>
                <a:effectLst/>
                <a:latin typeface="+mn-lt"/>
                <a:ea typeface="+mn-ea"/>
                <a:cs typeface="+mn-cs"/>
              </a:rPr>
              <a:t>: It is used to write code that we want to run after all test cases.</a:t>
            </a:r>
          </a:p>
          <a:p>
            <a:br>
              <a:rPr lang="en-IN" dirty="0"/>
            </a:b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52</a:t>
            </a:fld>
            <a:endParaRPr lang="en-US" dirty="0"/>
          </a:p>
        </p:txBody>
      </p:sp>
    </p:spTree>
    <p:extLst>
      <p:ext uri="{BB962C8B-B14F-4D97-AF65-F5344CB8AC3E}">
        <p14:creationId xmlns:p14="http://schemas.microsoft.com/office/powerpoint/2010/main" val="386757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53</a:t>
            </a:fld>
            <a:endParaRPr lang="en-US" dirty="0"/>
          </a:p>
        </p:txBody>
      </p:sp>
    </p:spTree>
    <p:extLst>
      <p:ext uri="{BB962C8B-B14F-4D97-AF65-F5344CB8AC3E}">
        <p14:creationId xmlns:p14="http://schemas.microsoft.com/office/powerpoint/2010/main" val="2561141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54</a:t>
            </a:fld>
            <a:endParaRPr lang="en-US" dirty="0"/>
          </a:p>
        </p:txBody>
      </p:sp>
    </p:spTree>
    <p:extLst>
      <p:ext uri="{BB962C8B-B14F-4D97-AF65-F5344CB8AC3E}">
        <p14:creationId xmlns:p14="http://schemas.microsoft.com/office/powerpoint/2010/main" val="189880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8</a:t>
            </a:fld>
            <a:endParaRPr lang="en-US" dirty="0"/>
          </a:p>
        </p:txBody>
      </p:sp>
    </p:spTree>
    <p:extLst>
      <p:ext uri="{BB962C8B-B14F-4D97-AF65-F5344CB8AC3E}">
        <p14:creationId xmlns:p14="http://schemas.microsoft.com/office/powerpoint/2010/main" val="648039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sz="1200" b="0" i="0" kern="1200" dirty="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55</a:t>
            </a:fld>
            <a:endParaRPr lang="en-US" dirty="0"/>
          </a:p>
        </p:txBody>
      </p:sp>
    </p:spTree>
    <p:extLst>
      <p:ext uri="{BB962C8B-B14F-4D97-AF65-F5344CB8AC3E}">
        <p14:creationId xmlns:p14="http://schemas.microsoft.com/office/powerpoint/2010/main" val="2638140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IN" sz="1200" b="0" i="0" kern="1200" dirty="0">
                <a:solidFill>
                  <a:schemeClr val="tx1"/>
                </a:solidFill>
                <a:effectLst/>
                <a:latin typeface="+mn-lt"/>
                <a:ea typeface="+mn-ea"/>
                <a:cs typeface="+mn-cs"/>
              </a:rPr>
              <a:t>Create mock objects in many ways:</a:t>
            </a:r>
          </a:p>
          <a:p>
            <a:pPr rtl="0"/>
            <a:r>
              <a:rPr lang="en-IN" sz="1200" b="0" i="0" kern="1200" dirty="0">
                <a:solidFill>
                  <a:schemeClr val="tx1"/>
                </a:solidFill>
                <a:effectLst/>
                <a:latin typeface="+mn-lt"/>
                <a:ea typeface="+mn-ea"/>
                <a:cs typeface="+mn-cs"/>
              </a:rPr>
              <a:t>1) Using the static mock() method.</a:t>
            </a:r>
          </a:p>
          <a:p>
            <a:pPr rtl="0"/>
            <a:r>
              <a:rPr lang="en-IN" sz="1200" b="0" i="0" kern="1200" dirty="0">
                <a:solidFill>
                  <a:schemeClr val="tx1"/>
                </a:solidFill>
                <a:effectLst/>
                <a:latin typeface="+mn-lt"/>
                <a:ea typeface="+mn-ea"/>
                <a:cs typeface="+mn-cs"/>
              </a:rPr>
              <a:t>2) Using the @Mock annotation.</a:t>
            </a:r>
          </a:p>
          <a:p>
            <a:pPr rtl="0"/>
            <a:r>
              <a:rPr lang="en-IN" sz="1200" b="0" i="0" kern="1200" dirty="0">
                <a:solidFill>
                  <a:schemeClr val="tx1"/>
                </a:solidFill>
                <a:effectLst/>
                <a:latin typeface="+mn-lt"/>
                <a:ea typeface="+mn-ea"/>
                <a:cs typeface="+mn-cs"/>
              </a:rPr>
              <a:t>In case of @Mock annotation, the creation of annotated objects must be triggered. Which is allowed by </a:t>
            </a:r>
            <a:r>
              <a:rPr lang="en-IN" sz="1200" b="0" i="0" kern="1200" dirty="0" err="1">
                <a:solidFill>
                  <a:schemeClr val="tx1"/>
                </a:solidFill>
                <a:effectLst/>
                <a:latin typeface="+mn-lt"/>
                <a:ea typeface="+mn-ea"/>
                <a:cs typeface="+mn-cs"/>
              </a:rPr>
              <a:t>MockitoRule</a:t>
            </a:r>
            <a:r>
              <a:rPr lang="en-IN" sz="1200" b="0" i="0" kern="1200" dirty="0">
                <a:solidFill>
                  <a:schemeClr val="tx1"/>
                </a:solidFill>
                <a:effectLst/>
                <a:latin typeface="+mn-lt"/>
                <a:ea typeface="+mn-ea"/>
                <a:cs typeface="+mn-cs"/>
              </a:rPr>
              <a:t>.</a:t>
            </a:r>
          </a:p>
          <a:p>
            <a:pPr rtl="0"/>
            <a:r>
              <a:rPr lang="en-IN" sz="1200" b="0" i="0" kern="1200" dirty="0">
                <a:solidFill>
                  <a:schemeClr val="tx1"/>
                </a:solidFill>
                <a:effectLst/>
                <a:latin typeface="+mn-lt"/>
                <a:ea typeface="+mn-ea"/>
                <a:cs typeface="+mn-cs"/>
              </a:rPr>
              <a:t> It will invoke the static method </a:t>
            </a:r>
            <a:r>
              <a:rPr lang="en-IN" sz="1200" b="0" i="0" kern="1200" dirty="0" err="1">
                <a:solidFill>
                  <a:schemeClr val="tx1"/>
                </a:solidFill>
                <a:effectLst/>
                <a:latin typeface="+mn-lt"/>
                <a:ea typeface="+mn-ea"/>
                <a:cs typeface="+mn-cs"/>
              </a:rPr>
              <a:t>MockitoAnnotations.initMocks</a:t>
            </a:r>
            <a:r>
              <a:rPr lang="en-IN" sz="1200" b="0" i="0" kern="1200" dirty="0">
                <a:solidFill>
                  <a:schemeClr val="tx1"/>
                </a:solidFill>
                <a:effectLst/>
                <a:latin typeface="+mn-lt"/>
                <a:ea typeface="+mn-ea"/>
                <a:cs typeface="+mn-cs"/>
              </a:rPr>
              <a:t>(this)which populates the annotated fields. </a:t>
            </a:r>
          </a:p>
          <a:p>
            <a:pPr rtl="0"/>
            <a:r>
              <a:rPr lang="en-IN" sz="1200" b="0" i="0" kern="1200" dirty="0">
                <a:solidFill>
                  <a:schemeClr val="tx1"/>
                </a:solidFill>
                <a:effectLst/>
                <a:latin typeface="+mn-lt"/>
                <a:ea typeface="+mn-ea"/>
                <a:cs typeface="+mn-cs"/>
              </a:rPr>
              <a:t>Or else you can use @</a:t>
            </a:r>
            <a:r>
              <a:rPr lang="en-IN" sz="1200" b="0" i="0" kern="1200" dirty="0" err="1">
                <a:solidFill>
                  <a:schemeClr val="tx1"/>
                </a:solidFill>
                <a:effectLst/>
                <a:latin typeface="+mn-lt"/>
                <a:ea typeface="+mn-ea"/>
                <a:cs typeface="+mn-cs"/>
              </a:rPr>
              <a:t>RunWith</a:t>
            </a:r>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MockitoJUnitRunner.class</a:t>
            </a:r>
            <a:r>
              <a:rPr lang="en-IN" sz="1200" b="0" i="0" kern="1200" dirty="0">
                <a:solidFill>
                  <a:schemeClr val="tx1"/>
                </a:solidFill>
                <a:effectLst/>
                <a:latin typeface="+mn-lt"/>
                <a:ea typeface="+mn-ea"/>
                <a:cs typeface="+mn-cs"/>
              </a:rPr>
              <a:t>).</a:t>
            </a:r>
          </a:p>
          <a:p>
            <a:br>
              <a:rPr lang="en-IN" sz="1200" b="0" i="0" kern="1200" dirty="0">
                <a:solidFill>
                  <a:schemeClr val="tx1"/>
                </a:solidFill>
                <a:effectLst/>
                <a:latin typeface="+mn-lt"/>
                <a:ea typeface="+mn-ea"/>
                <a:cs typeface="+mn-cs"/>
              </a:rPr>
            </a:br>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57</a:t>
            </a:fld>
            <a:endParaRPr lang="en-US" dirty="0"/>
          </a:p>
        </p:txBody>
      </p:sp>
    </p:spTree>
    <p:extLst>
      <p:ext uri="{BB962C8B-B14F-4D97-AF65-F5344CB8AC3E}">
        <p14:creationId xmlns:p14="http://schemas.microsoft.com/office/powerpoint/2010/main" val="2227177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C852F8-A54B-449A-BBD1-1C85587307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658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kern="1200" dirty="0">
                <a:solidFill>
                  <a:schemeClr val="tx1"/>
                </a:solidFill>
                <a:effectLst/>
                <a:latin typeface="+mn-lt"/>
                <a:ea typeface="+mn-ea"/>
                <a:cs typeface="+mn-cs"/>
              </a:rPr>
              <a:t>@</a:t>
            </a:r>
            <a:r>
              <a:rPr lang="en-IN" sz="1200" b="1" i="0" kern="1200" dirty="0" err="1">
                <a:solidFill>
                  <a:schemeClr val="tx1"/>
                </a:solidFill>
                <a:effectLst/>
                <a:latin typeface="+mn-lt"/>
                <a:ea typeface="+mn-ea"/>
                <a:cs typeface="+mn-cs"/>
              </a:rPr>
              <a:t>BeforeClass</a:t>
            </a:r>
            <a:r>
              <a:rPr lang="en-IN" sz="1200" b="0" i="0" kern="1200" dirty="0">
                <a:solidFill>
                  <a:schemeClr val="tx1"/>
                </a:solidFill>
                <a:effectLst/>
                <a:latin typeface="+mn-lt"/>
                <a:ea typeface="+mn-ea"/>
                <a:cs typeface="+mn-cs"/>
              </a:rPr>
              <a:t>: It is used to write code that we want to run before all test cases.</a:t>
            </a: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kern="1200" dirty="0">
                <a:solidFill>
                  <a:schemeClr val="tx1"/>
                </a:solidFill>
                <a:effectLst/>
                <a:latin typeface="+mn-lt"/>
                <a:ea typeface="+mn-ea"/>
                <a:cs typeface="+mn-cs"/>
              </a:rPr>
              <a:t>@</a:t>
            </a:r>
            <a:r>
              <a:rPr lang="en-IN" sz="1200" b="1" i="0" kern="1200" dirty="0" err="1">
                <a:solidFill>
                  <a:schemeClr val="tx1"/>
                </a:solidFill>
                <a:effectLst/>
                <a:latin typeface="+mn-lt"/>
                <a:ea typeface="+mn-ea"/>
                <a:cs typeface="+mn-cs"/>
              </a:rPr>
              <a:t>AfterClass</a:t>
            </a:r>
            <a:r>
              <a:rPr lang="en-IN" sz="1200" b="0" i="0" kern="1200" dirty="0">
                <a:solidFill>
                  <a:schemeClr val="tx1"/>
                </a:solidFill>
                <a:effectLst/>
                <a:latin typeface="+mn-lt"/>
                <a:ea typeface="+mn-ea"/>
                <a:cs typeface="+mn-cs"/>
              </a:rPr>
              <a:t>: It is used to write code that we want to run after all test cases.</a:t>
            </a:r>
          </a:p>
          <a:p>
            <a:pPr fontAlgn="base"/>
            <a:r>
              <a:rPr lang="en-IN" sz="1200" b="1" i="0" kern="1200" dirty="0">
                <a:solidFill>
                  <a:schemeClr val="tx1"/>
                </a:solidFill>
                <a:effectLst/>
                <a:latin typeface="+mn-lt"/>
                <a:ea typeface="+mn-ea"/>
                <a:cs typeface="+mn-cs"/>
              </a:rPr>
              <a:t>@Before</a:t>
            </a:r>
            <a:r>
              <a:rPr lang="en-IN" sz="1200" b="0" i="0" kern="1200" dirty="0">
                <a:solidFill>
                  <a:schemeClr val="tx1"/>
                </a:solidFill>
                <a:effectLst/>
                <a:latin typeface="+mn-lt"/>
                <a:ea typeface="+mn-ea"/>
                <a:cs typeface="+mn-cs"/>
              </a:rPr>
              <a:t>: It will run before every test case.</a:t>
            </a:r>
          </a:p>
          <a:p>
            <a:pPr fontAlgn="base"/>
            <a:r>
              <a:rPr lang="en-IN" sz="1200" b="1" i="0" kern="1200" dirty="0">
                <a:solidFill>
                  <a:schemeClr val="tx1"/>
                </a:solidFill>
                <a:effectLst/>
                <a:latin typeface="+mn-lt"/>
                <a:ea typeface="+mn-ea"/>
                <a:cs typeface="+mn-cs"/>
              </a:rPr>
              <a:t>@Test</a:t>
            </a:r>
            <a:r>
              <a:rPr lang="en-IN" sz="1200" b="0" i="0" kern="1200" dirty="0">
                <a:solidFill>
                  <a:schemeClr val="tx1"/>
                </a:solidFill>
                <a:effectLst/>
                <a:latin typeface="+mn-lt"/>
                <a:ea typeface="+mn-ea"/>
                <a:cs typeface="+mn-cs"/>
              </a:rPr>
              <a:t>: This is actual test case.</a:t>
            </a:r>
          </a:p>
          <a:p>
            <a:pPr fontAlgn="base"/>
            <a:r>
              <a:rPr lang="en-IN" sz="1200" b="1" i="0" kern="1200" dirty="0">
                <a:solidFill>
                  <a:schemeClr val="tx1"/>
                </a:solidFill>
                <a:effectLst/>
                <a:latin typeface="+mn-lt"/>
                <a:ea typeface="+mn-ea"/>
                <a:cs typeface="+mn-cs"/>
              </a:rPr>
              <a:t>@After</a:t>
            </a:r>
            <a:r>
              <a:rPr lang="en-IN" sz="1200" b="0" i="0" kern="1200" dirty="0">
                <a:solidFill>
                  <a:schemeClr val="tx1"/>
                </a:solidFill>
                <a:effectLst/>
                <a:latin typeface="+mn-lt"/>
                <a:ea typeface="+mn-ea"/>
                <a:cs typeface="+mn-cs"/>
              </a:rPr>
              <a:t>: It will run after every test case.</a:t>
            </a:r>
          </a:p>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15</a:t>
            </a:fld>
            <a:endParaRPr lang="en-US" dirty="0"/>
          </a:p>
        </p:txBody>
      </p:sp>
    </p:spTree>
    <p:extLst>
      <p:ext uri="{BB962C8B-B14F-4D97-AF65-F5344CB8AC3E}">
        <p14:creationId xmlns:p14="http://schemas.microsoft.com/office/powerpoint/2010/main" val="3775457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17</a:t>
            </a:fld>
            <a:endParaRPr lang="en-US" dirty="0"/>
          </a:p>
        </p:txBody>
      </p:sp>
    </p:spTree>
    <p:extLst>
      <p:ext uri="{BB962C8B-B14F-4D97-AF65-F5344CB8AC3E}">
        <p14:creationId xmlns:p14="http://schemas.microsoft.com/office/powerpoint/2010/main" val="9198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29</a:t>
            </a:fld>
            <a:endParaRPr lang="en-US" dirty="0"/>
          </a:p>
        </p:txBody>
      </p:sp>
    </p:spTree>
    <p:extLst>
      <p:ext uri="{BB962C8B-B14F-4D97-AF65-F5344CB8AC3E}">
        <p14:creationId xmlns:p14="http://schemas.microsoft.com/office/powerpoint/2010/main" val="3536191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Each row is an input for test. </a:t>
            </a:r>
          </a:p>
        </p:txBody>
      </p:sp>
      <p:sp>
        <p:nvSpPr>
          <p:cNvPr id="4" name="Slide Number Placeholder 3"/>
          <p:cNvSpPr>
            <a:spLocks noGrp="1"/>
          </p:cNvSpPr>
          <p:nvPr>
            <p:ph type="sldNum" sz="quarter" idx="5"/>
          </p:nvPr>
        </p:nvSpPr>
        <p:spPr/>
        <p:txBody>
          <a:bodyPr/>
          <a:lstStyle/>
          <a:p>
            <a:fld id="{4537AC76-B5B6-4D22-964E-8311652E7560}" type="slidenum">
              <a:rPr lang="en-US" smtClean="0"/>
              <a:t>30</a:t>
            </a:fld>
            <a:endParaRPr lang="en-US" dirty="0"/>
          </a:p>
        </p:txBody>
      </p:sp>
    </p:spTree>
    <p:extLst>
      <p:ext uri="{BB962C8B-B14F-4D97-AF65-F5344CB8AC3E}">
        <p14:creationId xmlns:p14="http://schemas.microsoft.com/office/powerpoint/2010/main" val="344428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Apache Ant definition as per website-</a:t>
            </a:r>
            <a:r>
              <a:rPr lang="en-IN" sz="1200" dirty="0">
                <a:hlinkClick r:id="rId3"/>
              </a:rPr>
              <a:t>https://ant.apache.org/</a:t>
            </a:r>
            <a:endParaRPr lang="en-US" sz="1200" b="0" dirty="0"/>
          </a:p>
          <a:p>
            <a:pPr marL="0" indent="0">
              <a:buNone/>
            </a:pPr>
            <a:r>
              <a:rPr lang="en-US" sz="1200" b="0" dirty="0"/>
              <a:t>Apache Ant is a Java library and command-line tool whose mission is to drive processes described in build files as targets and extension points dependent upon each other</a:t>
            </a:r>
          </a:p>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32</a:t>
            </a:fld>
            <a:endParaRPr lang="en-US" dirty="0"/>
          </a:p>
        </p:txBody>
      </p:sp>
    </p:spTree>
    <p:extLst>
      <p:ext uri="{BB962C8B-B14F-4D97-AF65-F5344CB8AC3E}">
        <p14:creationId xmlns:p14="http://schemas.microsoft.com/office/powerpoint/2010/main" val="3322479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Note</a:t>
            </a:r>
            <a:r>
              <a:rPr lang="en-IN" dirty="0"/>
              <a:t> Some of these steps are already done in 1</a:t>
            </a:r>
            <a:r>
              <a:rPr lang="en-IN" baseline="30000" dirty="0"/>
              <a:t>st</a:t>
            </a:r>
            <a:r>
              <a:rPr lang="en-IN" dirty="0"/>
              <a:t> Module JUNIT_Concepts and can be ignored. </a:t>
            </a:r>
          </a:p>
          <a:p>
            <a:r>
              <a:rPr lang="en-IN" dirty="0"/>
              <a:t>But make sure you have JUNIT jar files configured.</a:t>
            </a:r>
          </a:p>
        </p:txBody>
      </p:sp>
      <p:sp>
        <p:nvSpPr>
          <p:cNvPr id="4" name="Slide Number Placeholder 3"/>
          <p:cNvSpPr>
            <a:spLocks noGrp="1"/>
          </p:cNvSpPr>
          <p:nvPr>
            <p:ph type="sldNum" sz="quarter" idx="5"/>
          </p:nvPr>
        </p:nvSpPr>
        <p:spPr/>
        <p:txBody>
          <a:bodyPr/>
          <a:lstStyle/>
          <a:p>
            <a:fld id="{4537AC76-B5B6-4D22-964E-8311652E7560}" type="slidenum">
              <a:rPr lang="en-US" smtClean="0"/>
              <a:t>38</a:t>
            </a:fld>
            <a:endParaRPr lang="en-US" dirty="0"/>
          </a:p>
        </p:txBody>
      </p:sp>
    </p:spTree>
    <p:extLst>
      <p:ext uri="{BB962C8B-B14F-4D97-AF65-F5344CB8AC3E}">
        <p14:creationId xmlns:p14="http://schemas.microsoft.com/office/powerpoint/2010/main" val="379260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42</a:t>
            </a:fld>
            <a:endParaRPr lang="en-US" dirty="0"/>
          </a:p>
        </p:txBody>
      </p:sp>
    </p:spTree>
    <p:extLst>
      <p:ext uri="{BB962C8B-B14F-4D97-AF65-F5344CB8AC3E}">
        <p14:creationId xmlns:p14="http://schemas.microsoft.com/office/powerpoint/2010/main" val="26410302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dirty="0"/>
          </a:p>
        </p:txBody>
      </p:sp>
      <p:pic>
        <p:nvPicPr>
          <p:cNvPr id="10" name="Picture 9" descr="0000001.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8/11/2019</a:t>
            </a:fld>
            <a:endParaRPr lang="en-US" dirty="0"/>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8/11/2019</a:t>
            </a:fld>
            <a:endParaRPr lang="en-US" dirty="0"/>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dirty="0"/>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8/11/2019</a:t>
            </a:fld>
            <a:endParaRPr lang="en-US" dirty="0"/>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dirty="0"/>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descr="0000002.jpg"/>
          <p:cNvPicPr>
            <a:picLocks noChangeAspect="1"/>
          </p:cNvPicPr>
          <p:nvPr/>
        </p:nvPicPr>
        <p:blipFill>
          <a:blip r:embed="rId2" cstate="print"/>
          <a:stretch>
            <a:fillRect/>
          </a:stretch>
        </p:blipFill>
        <p:spPr>
          <a:xfrm>
            <a:off x="0" y="0"/>
            <a:ext cx="9144000" cy="6896746"/>
          </a:xfrm>
          <a:prstGeom prst="rect">
            <a:avLst/>
          </a:prstGeom>
        </p:spPr>
      </p:pic>
      <p:sp>
        <p:nvSpPr>
          <p:cNvPr id="2" name="Title 1"/>
          <p:cNvSpPr>
            <a:spLocks noGrp="1"/>
          </p:cNvSpPr>
          <p:nvPr>
            <p:ph type="title"/>
          </p:nvPr>
        </p:nvSpPr>
        <p:spPr>
          <a:xfrm>
            <a:off x="1981200" y="76200"/>
            <a:ext cx="6934200" cy="639762"/>
          </a:xfrm>
        </p:spPr>
        <p:txBody>
          <a:bodyPr>
            <a:normAutofit/>
          </a:bodyPr>
          <a:lstStyle>
            <a:lvl1pPr>
              <a:defRPr sz="3200" b="1">
                <a:solidFill>
                  <a:schemeClr val="bg1"/>
                </a:solidFill>
                <a:latin typeface="+mn-lt"/>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1600" b="1">
                <a:latin typeface="+mn-lt"/>
              </a:defRPr>
            </a:lvl1pPr>
            <a:lvl2pPr>
              <a:defRPr sz="1400">
                <a:latin typeface="+mn-lt"/>
              </a:defRPr>
            </a:lvl2pPr>
            <a:lvl3pPr>
              <a:defRPr sz="1200">
                <a:latin typeface="+mn-lt"/>
              </a:defRPr>
            </a:lvl3pPr>
            <a:lvl4pPr>
              <a:defRPr sz="11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dirty="0"/>
          </a:p>
        </p:txBody>
      </p:sp>
      <p:pic>
        <p:nvPicPr>
          <p:cNvPr id="13" name="Picture 12" descr="0000005.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E708244-4F68-4DD1-9E63-25A8E191BAA8}" type="slidenum">
              <a:rPr lang="en-US" smtClean="0"/>
              <a:t>‹#›</a:t>
            </a:fld>
            <a:endParaRPr lang="en-US" dirty="0"/>
          </a:p>
        </p:txBody>
      </p:sp>
      <p:pic>
        <p:nvPicPr>
          <p:cNvPr id="8" name="Picture 7" descr="0000006.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E708244-4F68-4DD1-9E63-25A8E191BAA8}" type="slidenum">
              <a:rPr lang="en-US" smtClean="0"/>
              <a:t>‹#›</a:t>
            </a:fld>
            <a:endParaRPr lang="en-US" dirty="0"/>
          </a:p>
        </p:txBody>
      </p:sp>
      <p:pic>
        <p:nvPicPr>
          <p:cNvPr id="10" name="Picture 9" descr="0000004.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D534C-5B7A-4D62-9124-9DF4AABF2CFC}" type="datetimeFigureOut">
              <a:rPr lang="en-US" smtClean="0"/>
              <a:t>8/11/2019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08244-4F68-4DD1-9E63-25A8E191BAA8}" type="slidenum">
              <a:rPr lang="en-US" smtClean="0"/>
              <a:t>‹#›</a:t>
            </a:fld>
            <a:endParaRPr lang="en-US" dirty="0"/>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077200" y="57150"/>
            <a:ext cx="926680" cy="74295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7" r:id="rId12"/>
    <p:sldLayoutId id="2147483698" r:id="rId13"/>
    <p:sldLayoutId id="2147483699"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ant.apache.org/bindownload.cgi"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httpunit.sourceforge.ne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seleniumhq.org/"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7772400" cy="1470025"/>
          </a:xfrm>
        </p:spPr>
        <p:txBody>
          <a:bodyPr/>
          <a:lstStyle/>
          <a:p>
            <a:r>
              <a:rPr lang="en-US" dirty="0"/>
              <a:t>JUnit Programming Concept</a:t>
            </a:r>
          </a:p>
        </p:txBody>
      </p:sp>
    </p:spTree>
    <p:extLst>
      <p:ext uri="{BB962C8B-B14F-4D97-AF65-F5344CB8AC3E}">
        <p14:creationId xmlns:p14="http://schemas.microsoft.com/office/powerpoint/2010/main" val="3161222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Assertion Methods</a:t>
            </a:r>
          </a:p>
        </p:txBody>
      </p:sp>
      <p:graphicFrame>
        <p:nvGraphicFramePr>
          <p:cNvPr id="4" name="Table 3"/>
          <p:cNvGraphicFramePr>
            <a:graphicFrameLocks noGrp="1"/>
          </p:cNvGraphicFramePr>
          <p:nvPr>
            <p:extLst>
              <p:ext uri="{D42A27DB-BD31-4B8C-83A1-F6EECF244321}">
                <p14:modId xmlns:p14="http://schemas.microsoft.com/office/powerpoint/2010/main" val="1507575504"/>
              </p:ext>
            </p:extLst>
          </p:nvPr>
        </p:nvGraphicFramePr>
        <p:xfrm>
          <a:off x="304800" y="1219200"/>
          <a:ext cx="8610600" cy="5626100"/>
        </p:xfrm>
        <a:graphic>
          <a:graphicData uri="http://schemas.openxmlformats.org/drawingml/2006/table">
            <a:tbl>
              <a:tblPr firstRow="1" bandRow="1">
                <a:tableStyleId>{21E4AEA4-8DFA-4A89-87EB-49C32662AFE0}</a:tableStyleId>
              </a:tblPr>
              <a:tblGrid>
                <a:gridCol w="4305300">
                  <a:extLst>
                    <a:ext uri="{9D8B030D-6E8A-4147-A177-3AD203B41FA5}">
                      <a16:colId xmlns:a16="http://schemas.microsoft.com/office/drawing/2014/main" val="20000"/>
                    </a:ext>
                  </a:extLst>
                </a:gridCol>
                <a:gridCol w="4305300">
                  <a:extLst>
                    <a:ext uri="{9D8B030D-6E8A-4147-A177-3AD203B41FA5}">
                      <a16:colId xmlns:a16="http://schemas.microsoft.com/office/drawing/2014/main" val="20001"/>
                    </a:ext>
                  </a:extLst>
                </a:gridCol>
              </a:tblGrid>
              <a:tr h="625475">
                <a:tc>
                  <a:txBody>
                    <a:bodyPr/>
                    <a:lstStyle/>
                    <a:p>
                      <a:pPr algn="ctr"/>
                      <a:r>
                        <a:rPr lang="en-IN" dirty="0"/>
                        <a:t>Method</a:t>
                      </a:r>
                    </a:p>
                  </a:txBody>
                  <a:tcPr/>
                </a:tc>
                <a:tc>
                  <a:txBody>
                    <a:bodyPr/>
                    <a:lstStyle/>
                    <a:p>
                      <a:pPr algn="ctr"/>
                      <a:r>
                        <a:rPr lang="en-IN" dirty="0"/>
                        <a:t>Description</a:t>
                      </a:r>
                    </a:p>
                  </a:txBody>
                  <a:tcPr/>
                </a:tc>
                <a:extLst>
                  <a:ext uri="{0D108BD9-81ED-4DB2-BD59-A6C34878D82A}">
                    <a16:rowId xmlns:a16="http://schemas.microsoft.com/office/drawing/2014/main" val="10000"/>
                  </a:ext>
                </a:extLst>
              </a:tr>
              <a:tr h="625475">
                <a:tc>
                  <a:txBody>
                    <a:bodyPr/>
                    <a:lstStyle/>
                    <a:p>
                      <a:r>
                        <a:rPr lang="en-IN" sz="1800" kern="1200" dirty="0">
                          <a:effectLst/>
                        </a:rPr>
                        <a:t>assertEquals()</a:t>
                      </a:r>
                      <a:endParaRPr lang="en-IN" dirty="0"/>
                    </a:p>
                  </a:txBody>
                  <a:tcPr/>
                </a:tc>
                <a:tc>
                  <a:txBody>
                    <a:bodyPr/>
                    <a:lstStyle/>
                    <a:p>
                      <a:r>
                        <a:rPr lang="en-IN" dirty="0"/>
                        <a:t>Check</a:t>
                      </a:r>
                      <a:r>
                        <a:rPr lang="en-IN" baseline="0" dirty="0"/>
                        <a:t> that two objects are equal or not.</a:t>
                      </a:r>
                      <a:endParaRPr lang="en-IN" dirty="0"/>
                    </a:p>
                  </a:txBody>
                  <a:tcPr/>
                </a:tc>
                <a:extLst>
                  <a:ext uri="{0D108BD9-81ED-4DB2-BD59-A6C34878D82A}">
                    <a16:rowId xmlns:a16="http://schemas.microsoft.com/office/drawing/2014/main" val="10001"/>
                  </a:ext>
                </a:extLst>
              </a:tr>
              <a:tr h="625475">
                <a:tc>
                  <a:txBody>
                    <a:bodyPr/>
                    <a:lstStyle/>
                    <a:p>
                      <a:r>
                        <a:rPr lang="en-IN" dirty="0"/>
                        <a:t>assertTrue()</a:t>
                      </a:r>
                    </a:p>
                  </a:txBody>
                  <a:tcPr/>
                </a:tc>
                <a:tc>
                  <a:txBody>
                    <a:bodyPr/>
                    <a:lstStyle/>
                    <a:p>
                      <a:r>
                        <a:rPr lang="en-IN" dirty="0"/>
                        <a:t>Check that Given condition is</a:t>
                      </a:r>
                      <a:r>
                        <a:rPr lang="en-IN" baseline="0" dirty="0"/>
                        <a:t> true or Not</a:t>
                      </a:r>
                      <a:endParaRPr lang="en-IN" dirty="0"/>
                    </a:p>
                  </a:txBody>
                  <a:tcPr/>
                </a:tc>
                <a:extLst>
                  <a:ext uri="{0D108BD9-81ED-4DB2-BD59-A6C34878D82A}">
                    <a16:rowId xmlns:a16="http://schemas.microsoft.com/office/drawing/2014/main" val="10002"/>
                  </a:ext>
                </a:extLst>
              </a:tr>
              <a:tr h="625475">
                <a:tc>
                  <a:txBody>
                    <a:bodyPr/>
                    <a:lstStyle/>
                    <a:p>
                      <a:r>
                        <a:rPr lang="en-IN" dirty="0"/>
                        <a:t>assertFalse()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Check that Given condition is</a:t>
                      </a:r>
                      <a:r>
                        <a:rPr lang="en-IN" baseline="0" dirty="0"/>
                        <a:t> false or Not</a:t>
                      </a:r>
                      <a:endParaRPr lang="en-IN" dirty="0"/>
                    </a:p>
                    <a:p>
                      <a:endParaRPr lang="en-IN" dirty="0"/>
                    </a:p>
                  </a:txBody>
                  <a:tcPr/>
                </a:tc>
                <a:extLst>
                  <a:ext uri="{0D108BD9-81ED-4DB2-BD59-A6C34878D82A}">
                    <a16:rowId xmlns:a16="http://schemas.microsoft.com/office/drawing/2014/main" val="10003"/>
                  </a:ext>
                </a:extLst>
              </a:tr>
              <a:tr h="607695">
                <a:tc>
                  <a:txBody>
                    <a:bodyPr/>
                    <a:lstStyle/>
                    <a:p>
                      <a:r>
                        <a:rPr lang="en-IN" dirty="0"/>
                        <a:t>assertNotNull()</a:t>
                      </a:r>
                    </a:p>
                  </a:txBody>
                  <a:tcPr/>
                </a:tc>
                <a:tc>
                  <a:txBody>
                    <a:bodyPr/>
                    <a:lstStyle/>
                    <a:p>
                      <a:r>
                        <a:rPr lang="en-IN" dirty="0"/>
                        <a:t>Check Given Object is not null</a:t>
                      </a:r>
                    </a:p>
                  </a:txBody>
                  <a:tcPr/>
                </a:tc>
                <a:extLst>
                  <a:ext uri="{0D108BD9-81ED-4DB2-BD59-A6C34878D82A}">
                    <a16:rowId xmlns:a16="http://schemas.microsoft.com/office/drawing/2014/main" val="10004"/>
                  </a:ext>
                </a:extLst>
              </a:tr>
              <a:tr h="625475">
                <a:tc>
                  <a:txBody>
                    <a:bodyPr/>
                    <a:lstStyle/>
                    <a:p>
                      <a:r>
                        <a:rPr lang="en-IN" sz="1800" kern="1200" dirty="0">
                          <a:effectLst/>
                        </a:rPr>
                        <a:t>assertNull(Object object)</a:t>
                      </a:r>
                      <a:endParaRPr lang="en-IN" dirty="0"/>
                    </a:p>
                  </a:txBody>
                  <a:tcPr/>
                </a:tc>
                <a:tc>
                  <a:txBody>
                    <a:bodyPr/>
                    <a:lstStyle/>
                    <a:p>
                      <a:r>
                        <a:rPr lang="en-IN" dirty="0"/>
                        <a:t>Check that Given object is null</a:t>
                      </a:r>
                    </a:p>
                  </a:txBody>
                  <a:tcPr/>
                </a:tc>
                <a:extLst>
                  <a:ext uri="{0D108BD9-81ED-4DB2-BD59-A6C34878D82A}">
                    <a16:rowId xmlns:a16="http://schemas.microsoft.com/office/drawing/2014/main" val="10005"/>
                  </a:ext>
                </a:extLst>
              </a:tr>
              <a:tr h="625475">
                <a:tc>
                  <a:txBody>
                    <a:bodyPr/>
                    <a:lstStyle/>
                    <a:p>
                      <a:r>
                        <a:rPr lang="en-IN" dirty="0"/>
                        <a:t>assertSame()</a:t>
                      </a:r>
                    </a:p>
                  </a:txBody>
                  <a:tcPr/>
                </a:tc>
                <a:tc>
                  <a:txBody>
                    <a:bodyPr/>
                    <a:lstStyle/>
                    <a:p>
                      <a:r>
                        <a:rPr lang="en-IN" dirty="0"/>
                        <a:t>Check</a:t>
                      </a:r>
                      <a:r>
                        <a:rPr lang="en-IN" baseline="0" dirty="0"/>
                        <a:t> if two objects are same</a:t>
                      </a:r>
                      <a:endParaRPr lang="en-IN" dirty="0"/>
                    </a:p>
                  </a:txBody>
                  <a:tcPr/>
                </a:tc>
                <a:extLst>
                  <a:ext uri="{0D108BD9-81ED-4DB2-BD59-A6C34878D82A}">
                    <a16:rowId xmlns:a16="http://schemas.microsoft.com/office/drawing/2014/main" val="10006"/>
                  </a:ext>
                </a:extLst>
              </a:tr>
              <a:tr h="625475">
                <a:tc>
                  <a:txBody>
                    <a:bodyPr/>
                    <a:lstStyle/>
                    <a:p>
                      <a:r>
                        <a:rPr lang="en-IN" sz="1800" kern="1200" dirty="0">
                          <a:effectLst/>
                        </a:rPr>
                        <a:t>assertNotSame(object1, object2)</a:t>
                      </a:r>
                      <a:endParaRPr lang="en-IN" dirty="0"/>
                    </a:p>
                  </a:txBody>
                  <a:tcPr/>
                </a:tc>
                <a:tc>
                  <a:txBody>
                    <a:bodyPr/>
                    <a:lstStyle/>
                    <a:p>
                      <a:r>
                        <a:rPr lang="en-IN" dirty="0"/>
                        <a:t>Check if two objects are not same</a:t>
                      </a:r>
                    </a:p>
                  </a:txBody>
                  <a:tcPr/>
                </a:tc>
                <a:extLst>
                  <a:ext uri="{0D108BD9-81ED-4DB2-BD59-A6C34878D82A}">
                    <a16:rowId xmlns:a16="http://schemas.microsoft.com/office/drawing/2014/main" val="10007"/>
                  </a:ext>
                </a:extLst>
              </a:tr>
              <a:tr h="625475">
                <a:tc>
                  <a:txBody>
                    <a:bodyPr/>
                    <a:lstStyle/>
                    <a:p>
                      <a:r>
                        <a:rPr lang="en-IN" sz="1800" kern="1200" dirty="0">
                          <a:effectLst/>
                        </a:rPr>
                        <a:t>assertArrayEquals()</a:t>
                      </a:r>
                      <a:endParaRPr lang="en-IN" dirty="0"/>
                    </a:p>
                  </a:txBody>
                  <a:tcPr/>
                </a:tc>
                <a:tc>
                  <a:txBody>
                    <a:bodyPr/>
                    <a:lstStyle/>
                    <a:p>
                      <a:r>
                        <a:rPr lang="en-IN" dirty="0"/>
                        <a:t>Check array is equal or not</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68160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Demo: Assertion Duration:15 min</a:t>
            </a:r>
          </a:p>
        </p:txBody>
      </p:sp>
      <p:sp>
        <p:nvSpPr>
          <p:cNvPr id="3" name="Content Placeholder 2"/>
          <p:cNvSpPr>
            <a:spLocks noGrp="1"/>
          </p:cNvSpPr>
          <p:nvPr>
            <p:ph idx="1"/>
          </p:nvPr>
        </p:nvSpPr>
        <p:spPr>
          <a:xfrm>
            <a:off x="457200" y="1600201"/>
            <a:ext cx="3352800" cy="1447800"/>
          </a:xfrm>
        </p:spPr>
        <p:txBody>
          <a:bodyPr>
            <a:noAutofit/>
          </a:bodyPr>
          <a:lstStyle/>
          <a:p>
            <a:r>
              <a:rPr lang="en-IN" b="0" dirty="0"/>
              <a:t>Create New Project With </a:t>
            </a:r>
            <a:r>
              <a:rPr lang="en-IN" dirty="0"/>
              <a:t>Maven</a:t>
            </a:r>
            <a:r>
              <a:rPr lang="en-IN" b="0" dirty="0"/>
              <a:t>.</a:t>
            </a:r>
          </a:p>
          <a:p>
            <a:r>
              <a:rPr lang="en-IN" b="0" dirty="0"/>
              <a:t>Add all </a:t>
            </a:r>
            <a:r>
              <a:rPr lang="en-IN" dirty="0"/>
              <a:t>Junit Libraries </a:t>
            </a:r>
            <a:r>
              <a:rPr lang="en-IN" b="0" dirty="0"/>
              <a:t>from build path.</a:t>
            </a:r>
          </a:p>
          <a:p>
            <a:r>
              <a:rPr lang="en-IN" b="0" dirty="0"/>
              <a:t>Give project name and click on </a:t>
            </a:r>
            <a:r>
              <a:rPr lang="en-IN" dirty="0"/>
              <a:t>Finish</a:t>
            </a:r>
            <a:r>
              <a:rPr lang="en-IN" b="0" dirty="0"/>
              <a:t> button.</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5470"/>
          <a:stretch/>
        </p:blipFill>
        <p:spPr>
          <a:xfrm>
            <a:off x="3838976" y="871525"/>
            <a:ext cx="5076423" cy="2633675"/>
          </a:xfrm>
          <a:prstGeom prst="rect">
            <a:avLst/>
          </a:prstGeom>
          <a:ln>
            <a:solidFill>
              <a:schemeClr val="accent2"/>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3957998"/>
            <a:ext cx="5257800" cy="2809743"/>
          </a:xfrm>
          <a:prstGeom prst="rect">
            <a:avLst/>
          </a:prstGeom>
          <a:ln>
            <a:solidFill>
              <a:schemeClr val="accent2"/>
            </a:solidFill>
          </a:ln>
        </p:spPr>
      </p:pic>
      <p:sp>
        <p:nvSpPr>
          <p:cNvPr id="8" name="Content Placeholder 2"/>
          <p:cNvSpPr txBox="1">
            <a:spLocks/>
          </p:cNvSpPr>
          <p:nvPr/>
        </p:nvSpPr>
        <p:spPr>
          <a:xfrm>
            <a:off x="304800" y="3949303"/>
            <a:ext cx="3352800" cy="144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b="0" dirty="0"/>
              <a:t>Following </a:t>
            </a:r>
            <a:r>
              <a:rPr lang="en-IN" dirty="0"/>
              <a:t>Structure</a:t>
            </a:r>
            <a:r>
              <a:rPr lang="en-IN" b="0" dirty="0"/>
              <a:t> of Project that we can Show in Eclipse.</a:t>
            </a:r>
          </a:p>
        </p:txBody>
      </p:sp>
    </p:spTree>
    <p:extLst>
      <p:ext uri="{BB962C8B-B14F-4D97-AF65-F5344CB8AC3E}">
        <p14:creationId xmlns:p14="http://schemas.microsoft.com/office/powerpoint/2010/main" val="3410181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Demo: Assertion Cont..</a:t>
            </a:r>
          </a:p>
        </p:txBody>
      </p:sp>
      <p:sp>
        <p:nvSpPr>
          <p:cNvPr id="3" name="Content Placeholder 2"/>
          <p:cNvSpPr>
            <a:spLocks noGrp="1"/>
          </p:cNvSpPr>
          <p:nvPr>
            <p:ph idx="1"/>
          </p:nvPr>
        </p:nvSpPr>
        <p:spPr>
          <a:xfrm>
            <a:off x="457200" y="1600201"/>
            <a:ext cx="8229600" cy="609599"/>
          </a:xfrm>
        </p:spPr>
        <p:txBody>
          <a:bodyPr>
            <a:normAutofit/>
          </a:bodyPr>
          <a:lstStyle/>
          <a:p>
            <a:r>
              <a:rPr lang="en-IN" sz="2000" b="0" dirty="0"/>
              <a:t>Create First Class in java and write code in java class.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740"/>
          <a:stretch/>
        </p:blipFill>
        <p:spPr>
          <a:xfrm>
            <a:off x="1117242" y="2195849"/>
            <a:ext cx="7772400" cy="4281152"/>
          </a:xfrm>
          <a:prstGeom prst="rect">
            <a:avLst/>
          </a:prstGeom>
          <a:ln>
            <a:solidFill>
              <a:schemeClr val="accent2"/>
            </a:solidFill>
          </a:ln>
        </p:spPr>
      </p:pic>
    </p:spTree>
    <p:extLst>
      <p:ext uri="{BB962C8B-B14F-4D97-AF65-F5344CB8AC3E}">
        <p14:creationId xmlns:p14="http://schemas.microsoft.com/office/powerpoint/2010/main" val="534978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Demo: Assertion Cont..</a:t>
            </a:r>
          </a:p>
        </p:txBody>
      </p:sp>
      <p:sp>
        <p:nvSpPr>
          <p:cNvPr id="3" name="Content Placeholder 2"/>
          <p:cNvSpPr>
            <a:spLocks noGrp="1"/>
          </p:cNvSpPr>
          <p:nvPr>
            <p:ph idx="1"/>
          </p:nvPr>
        </p:nvSpPr>
        <p:spPr>
          <a:xfrm>
            <a:off x="76200" y="2286139"/>
            <a:ext cx="2608373" cy="2666999"/>
          </a:xfrm>
        </p:spPr>
        <p:txBody>
          <a:bodyPr>
            <a:noAutofit/>
          </a:bodyPr>
          <a:lstStyle/>
          <a:p>
            <a:r>
              <a:rPr lang="en-IN" sz="2000" b="0" dirty="0"/>
              <a:t>Create Object of First </a:t>
            </a:r>
            <a:r>
              <a:rPr lang="en-IN" sz="2000" dirty="0"/>
              <a:t>Class</a:t>
            </a:r>
            <a:r>
              <a:rPr lang="en-IN" sz="2000" b="0" dirty="0"/>
              <a:t> and Use Assertion statement. </a:t>
            </a:r>
          </a:p>
          <a:p>
            <a:r>
              <a:rPr lang="en-IN" sz="2000" b="0" dirty="0"/>
              <a:t>write condition in </a:t>
            </a:r>
            <a:r>
              <a:rPr lang="en-IN" sz="2000" dirty="0"/>
              <a:t>Assertion</a:t>
            </a:r>
            <a:r>
              <a:rPr lang="en-IN" sz="2000" b="0" dirty="0"/>
              <a:t> statement.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427" y="1752600"/>
            <a:ext cx="5851973" cy="3734079"/>
          </a:xfrm>
          <a:prstGeom prst="rect">
            <a:avLst/>
          </a:prstGeom>
          <a:ln>
            <a:solidFill>
              <a:schemeClr val="accent2"/>
            </a:solidFill>
          </a:ln>
        </p:spPr>
      </p:pic>
    </p:spTree>
    <p:extLst>
      <p:ext uri="{BB962C8B-B14F-4D97-AF65-F5344CB8AC3E}">
        <p14:creationId xmlns:p14="http://schemas.microsoft.com/office/powerpoint/2010/main" val="2839901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3520"/>
            <a:ext cx="6934200" cy="487362"/>
          </a:xfrm>
        </p:spPr>
        <p:txBody>
          <a:bodyPr>
            <a:normAutofit fontScale="90000"/>
          </a:bodyPr>
          <a:lstStyle/>
          <a:p>
            <a:r>
              <a:rPr lang="en-IN" dirty="0"/>
              <a:t>Demo: Assertion Cont..</a:t>
            </a:r>
          </a:p>
        </p:txBody>
      </p:sp>
      <p:sp>
        <p:nvSpPr>
          <p:cNvPr id="3" name="Content Placeholder 2"/>
          <p:cNvSpPr>
            <a:spLocks noGrp="1"/>
          </p:cNvSpPr>
          <p:nvPr>
            <p:ph idx="1"/>
          </p:nvPr>
        </p:nvSpPr>
        <p:spPr>
          <a:xfrm>
            <a:off x="457200" y="1600201"/>
            <a:ext cx="7467600" cy="685800"/>
          </a:xfrm>
        </p:spPr>
        <p:txBody>
          <a:bodyPr>
            <a:noAutofit/>
          </a:bodyPr>
          <a:lstStyle/>
          <a:p>
            <a:r>
              <a:rPr lang="en-IN" sz="2000" b="0" dirty="0"/>
              <a:t>Following Result We can show when run this testcase with </a:t>
            </a:r>
            <a:r>
              <a:rPr lang="en-IN" sz="2000" dirty="0"/>
              <a:t>Assertion</a:t>
            </a:r>
            <a:r>
              <a:rPr lang="en-IN" sz="2000" b="0" dirty="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569"/>
          <a:stretch/>
        </p:blipFill>
        <p:spPr>
          <a:xfrm>
            <a:off x="914400" y="2438400"/>
            <a:ext cx="7467600" cy="3962400"/>
          </a:xfrm>
          <a:prstGeom prst="rect">
            <a:avLst/>
          </a:prstGeom>
          <a:ln>
            <a:solidFill>
              <a:schemeClr val="accent2"/>
            </a:solidFill>
          </a:ln>
        </p:spPr>
      </p:pic>
    </p:spTree>
    <p:extLst>
      <p:ext uri="{BB962C8B-B14F-4D97-AF65-F5344CB8AC3E}">
        <p14:creationId xmlns:p14="http://schemas.microsoft.com/office/powerpoint/2010/main" val="1101496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Execution Procedure/Test </a:t>
            </a:r>
          </a:p>
        </p:txBody>
      </p:sp>
      <p:pic>
        <p:nvPicPr>
          <p:cNvPr id="6" name="Picture 5">
            <a:extLst>
              <a:ext uri="{FF2B5EF4-FFF2-40B4-BE49-F238E27FC236}">
                <a16:creationId xmlns:a16="http://schemas.microsoft.com/office/drawing/2014/main" id="{06D89537-D683-49C4-B3DE-822B49117880}"/>
              </a:ext>
            </a:extLst>
          </p:cNvPr>
          <p:cNvPicPr>
            <a:picLocks noChangeAspect="1"/>
          </p:cNvPicPr>
          <p:nvPr/>
        </p:nvPicPr>
        <p:blipFill>
          <a:blip r:embed="rId3"/>
          <a:stretch>
            <a:fillRect/>
          </a:stretch>
        </p:blipFill>
        <p:spPr>
          <a:xfrm>
            <a:off x="424403" y="1295400"/>
            <a:ext cx="8490997" cy="4800600"/>
          </a:xfrm>
          <a:prstGeom prst="rect">
            <a:avLst/>
          </a:prstGeom>
        </p:spPr>
      </p:pic>
    </p:spTree>
    <p:extLst>
      <p:ext uri="{BB962C8B-B14F-4D97-AF65-F5344CB8AC3E}">
        <p14:creationId xmlns:p14="http://schemas.microsoft.com/office/powerpoint/2010/main" val="1295844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Syntax Of Execution Procedure/Test</a:t>
            </a:r>
          </a:p>
        </p:txBody>
      </p:sp>
      <p:graphicFrame>
        <p:nvGraphicFramePr>
          <p:cNvPr id="6" name="Table 5"/>
          <p:cNvGraphicFramePr>
            <a:graphicFrameLocks noGrp="1"/>
          </p:cNvGraphicFramePr>
          <p:nvPr>
            <p:extLst>
              <p:ext uri="{D42A27DB-BD31-4B8C-83A1-F6EECF244321}">
                <p14:modId xmlns:p14="http://schemas.microsoft.com/office/powerpoint/2010/main" val="3731300298"/>
              </p:ext>
            </p:extLst>
          </p:nvPr>
        </p:nvGraphicFramePr>
        <p:xfrm>
          <a:off x="210355" y="1066800"/>
          <a:ext cx="8686800" cy="5577840"/>
        </p:xfrm>
        <a:graphic>
          <a:graphicData uri="http://schemas.openxmlformats.org/drawingml/2006/table">
            <a:tbl>
              <a:tblPr firstRow="1" bandRow="1">
                <a:tableStyleId>{21E4AEA4-8DFA-4A89-87EB-49C32662AFE0}</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175000">
                <a:tc>
                  <a:txBody>
                    <a:bodyPr/>
                    <a:lstStyle/>
                    <a:p>
                      <a:r>
                        <a:rPr lang="en-IN" dirty="0"/>
                        <a:t>public class ExecutionProcedureJunit {</a:t>
                      </a:r>
                    </a:p>
                    <a:p>
                      <a:r>
                        <a:rPr lang="en-IN" dirty="0"/>
                        <a:t>	</a:t>
                      </a:r>
                    </a:p>
                    <a:p>
                      <a:r>
                        <a:rPr lang="en-IN" dirty="0"/>
                        <a:t>   //execute only once, in the starting </a:t>
                      </a:r>
                    </a:p>
                    <a:p>
                      <a:r>
                        <a:rPr lang="en-IN" dirty="0"/>
                        <a:t>   @BeforeClass</a:t>
                      </a:r>
                    </a:p>
                    <a:p>
                      <a:r>
                        <a:rPr lang="en-IN" dirty="0"/>
                        <a:t>   public static void beforeClass() {</a:t>
                      </a:r>
                    </a:p>
                    <a:p>
                      <a:r>
                        <a:rPr lang="en-IN" dirty="0"/>
                        <a:t>      System.out.println("in before class");</a:t>
                      </a:r>
                    </a:p>
                    <a:p>
                      <a:r>
                        <a:rPr lang="en-IN" dirty="0"/>
                        <a:t>   }</a:t>
                      </a:r>
                    </a:p>
                    <a:p>
                      <a:endParaRPr lang="en-IN" dirty="0"/>
                    </a:p>
                    <a:p>
                      <a:r>
                        <a:rPr lang="en-IN" dirty="0"/>
                        <a:t>   //execute only once, in the end</a:t>
                      </a:r>
                    </a:p>
                    <a:p>
                      <a:r>
                        <a:rPr lang="en-IN" dirty="0"/>
                        <a:t>   @AfterClass</a:t>
                      </a:r>
                    </a:p>
                    <a:p>
                      <a:r>
                        <a:rPr lang="en-IN" dirty="0"/>
                        <a:t>   public static void  afterClass() {</a:t>
                      </a:r>
                    </a:p>
                    <a:p>
                      <a:r>
                        <a:rPr lang="en-IN" dirty="0"/>
                        <a:t>      System.out.println("in after class");</a:t>
                      </a:r>
                    </a:p>
                    <a:p>
                      <a:r>
                        <a:rPr lang="en-IN" dirty="0"/>
                        <a:t>   }</a:t>
                      </a:r>
                    </a:p>
                    <a:p>
                      <a:endParaRPr lang="en-IN" dirty="0"/>
                    </a:p>
                    <a:p>
                      <a:r>
                        <a:rPr lang="en-IN" dirty="0"/>
                        <a:t>   //execute for each test, before executing test</a:t>
                      </a:r>
                    </a:p>
                    <a:p>
                      <a:r>
                        <a:rPr lang="en-IN" dirty="0"/>
                        <a:t>   @Before</a:t>
                      </a:r>
                    </a:p>
                    <a:p>
                      <a:r>
                        <a:rPr lang="en-IN" dirty="0"/>
                        <a:t>   public void before() {</a:t>
                      </a:r>
                    </a:p>
                    <a:p>
                      <a:r>
                        <a:rPr lang="en-IN" dirty="0"/>
                        <a:t>      System.out.println("in before");</a:t>
                      </a:r>
                    </a:p>
                    <a:p>
                      <a:r>
                        <a:rPr lang="en-IN" dirty="0"/>
                        <a:t>   }</a:t>
                      </a:r>
                    </a:p>
                  </a:txBody>
                  <a:tcPr/>
                </a:tc>
                <a:tc>
                  <a:txBody>
                    <a:bodyPr/>
                    <a:lstStyle/>
                    <a:p>
                      <a:r>
                        <a:rPr lang="en-IN" dirty="0"/>
                        <a:t> //execute for each test, after executing test</a:t>
                      </a:r>
                    </a:p>
                    <a:p>
                      <a:r>
                        <a:rPr lang="en-IN" dirty="0"/>
                        <a:t>   @After</a:t>
                      </a:r>
                    </a:p>
                    <a:p>
                      <a:r>
                        <a:rPr lang="en-IN" dirty="0"/>
                        <a:t>   public void after() {</a:t>
                      </a:r>
                    </a:p>
                    <a:p>
                      <a:r>
                        <a:rPr lang="en-IN" dirty="0"/>
                        <a:t>      System.out.println("in after");</a:t>
                      </a:r>
                    </a:p>
                    <a:p>
                      <a:r>
                        <a:rPr lang="en-IN" dirty="0"/>
                        <a:t>   }</a:t>
                      </a:r>
                    </a:p>
                    <a:p>
                      <a:r>
                        <a:rPr lang="en-IN" dirty="0"/>
                        <a:t>	</a:t>
                      </a:r>
                    </a:p>
                    <a:p>
                      <a:r>
                        <a:rPr lang="en-IN" dirty="0"/>
                        <a:t>   //test case 1</a:t>
                      </a:r>
                    </a:p>
                    <a:p>
                      <a:r>
                        <a:rPr lang="en-IN" dirty="0"/>
                        <a:t>   @Test</a:t>
                      </a:r>
                    </a:p>
                    <a:p>
                      <a:r>
                        <a:rPr lang="en-IN" dirty="0"/>
                        <a:t>   public void testCase1() {</a:t>
                      </a:r>
                    </a:p>
                    <a:p>
                      <a:r>
                        <a:rPr lang="en-IN" dirty="0"/>
                        <a:t>      System.out.println("in test case 1");</a:t>
                      </a:r>
                    </a:p>
                    <a:p>
                      <a:r>
                        <a:rPr lang="en-IN" dirty="0"/>
                        <a:t>   }</a:t>
                      </a:r>
                    </a:p>
                    <a:p>
                      <a:endParaRPr lang="en-IN" dirty="0"/>
                    </a:p>
                    <a:p>
                      <a:r>
                        <a:rPr lang="en-IN" dirty="0"/>
                        <a:t>   //test case 2</a:t>
                      </a:r>
                    </a:p>
                    <a:p>
                      <a:r>
                        <a:rPr lang="en-IN" dirty="0"/>
                        <a:t>   @Test</a:t>
                      </a:r>
                    </a:p>
                    <a:p>
                      <a:r>
                        <a:rPr lang="en-IN" dirty="0"/>
                        <a:t>   public void testCase2() {</a:t>
                      </a:r>
                    </a:p>
                    <a:p>
                      <a:r>
                        <a:rPr lang="en-IN" dirty="0"/>
                        <a:t>      System.out.println("in test case 2");</a:t>
                      </a:r>
                    </a:p>
                    <a:p>
                      <a:r>
                        <a:rPr lang="en-IN" dirty="0"/>
                        <a:t>   }</a:t>
                      </a:r>
                    </a:p>
                    <a:p>
                      <a:r>
                        <a:rPr lang="en-IN" dirty="0"/>
                        <a:t>}</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1608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4763D-3C50-4C47-9367-3DEF7FFE1DAB}"/>
              </a:ext>
            </a:extLst>
          </p:cNvPr>
          <p:cNvSpPr>
            <a:spLocks noGrp="1"/>
          </p:cNvSpPr>
          <p:nvPr>
            <p:ph type="title"/>
          </p:nvPr>
        </p:nvSpPr>
        <p:spPr/>
        <p:txBody>
          <a:bodyPr/>
          <a:lstStyle/>
          <a:p>
            <a:r>
              <a:rPr lang="en-IN" dirty="0"/>
              <a:t>Test Suite</a:t>
            </a:r>
          </a:p>
        </p:txBody>
      </p:sp>
      <p:sp>
        <p:nvSpPr>
          <p:cNvPr id="3" name="Content Placeholder 2">
            <a:extLst>
              <a:ext uri="{FF2B5EF4-FFF2-40B4-BE49-F238E27FC236}">
                <a16:creationId xmlns:a16="http://schemas.microsoft.com/office/drawing/2014/main" id="{6CCA2ECA-E422-4764-8BEA-459C42757451}"/>
              </a:ext>
            </a:extLst>
          </p:cNvPr>
          <p:cNvSpPr>
            <a:spLocks noGrp="1"/>
          </p:cNvSpPr>
          <p:nvPr>
            <p:ph idx="1"/>
          </p:nvPr>
        </p:nvSpPr>
        <p:spPr>
          <a:xfrm>
            <a:off x="304800" y="1143000"/>
            <a:ext cx="8382000" cy="5486400"/>
          </a:xfrm>
        </p:spPr>
        <p:txBody>
          <a:bodyPr>
            <a:normAutofit/>
          </a:bodyPr>
          <a:lstStyle/>
          <a:p>
            <a:pPr marL="0" indent="0">
              <a:buNone/>
            </a:pPr>
            <a:r>
              <a:rPr lang="en-IN" sz="1800" b="0" dirty="0"/>
              <a:t>In order to run together all test cases from multiple classes, Test Suite is used in JUNIT.</a:t>
            </a:r>
          </a:p>
          <a:p>
            <a:pPr marL="0" indent="0">
              <a:buNone/>
            </a:pPr>
            <a:r>
              <a:rPr lang="en-IN" sz="1800" b="0" dirty="0"/>
              <a:t>Below Annotations can be used in class to run the test suite. All the test classes will get executed one by one.</a:t>
            </a:r>
          </a:p>
          <a:p>
            <a:pPr marL="0" indent="0">
              <a:buNone/>
            </a:pPr>
            <a:endParaRPr lang="en-IN" sz="1800" b="0" dirty="0"/>
          </a:p>
          <a:p>
            <a:pPr marL="0" indent="0">
              <a:buNone/>
            </a:pPr>
            <a:r>
              <a:rPr lang="en-IN" sz="1800" b="0" dirty="0"/>
              <a:t>@</a:t>
            </a:r>
            <a:r>
              <a:rPr lang="en-IN" sz="1800" b="0" dirty="0" err="1"/>
              <a:t>RunWith</a:t>
            </a:r>
            <a:r>
              <a:rPr lang="en-IN" sz="1800" b="0" dirty="0"/>
              <a:t>(</a:t>
            </a:r>
            <a:r>
              <a:rPr lang="en-IN" sz="1800" b="0" dirty="0" err="1"/>
              <a:t>Suite.class</a:t>
            </a:r>
            <a:r>
              <a:rPr lang="en-IN" sz="1800" b="0" dirty="0"/>
              <a:t>)</a:t>
            </a:r>
          </a:p>
          <a:p>
            <a:pPr marL="0" indent="0">
              <a:buNone/>
            </a:pPr>
            <a:r>
              <a:rPr lang="en-IN" sz="1800" b="0" dirty="0"/>
              <a:t>@</a:t>
            </a:r>
            <a:r>
              <a:rPr lang="en-IN" sz="1800" b="0" dirty="0" err="1"/>
              <a:t>SuiteClasses</a:t>
            </a:r>
            <a:r>
              <a:rPr lang="en-IN" sz="1800" b="0" dirty="0"/>
              <a:t>(sample1.class,sample2.class…) /</a:t>
            </a:r>
          </a:p>
          <a:p>
            <a:pPr marL="0" indent="0">
              <a:buNone/>
            </a:pPr>
            <a:r>
              <a:rPr lang="en-IN" sz="1800" b="0" dirty="0"/>
              <a:t>@</a:t>
            </a:r>
            <a:r>
              <a:rPr lang="en-IN" sz="1800" b="0" dirty="0" err="1"/>
              <a:t>Suite.SuiteClasses</a:t>
            </a:r>
            <a:r>
              <a:rPr lang="en-IN" sz="1800" b="0" dirty="0"/>
              <a:t>({sample1.class,sample2.class…})</a:t>
            </a:r>
          </a:p>
          <a:p>
            <a:pPr marL="0" indent="0">
              <a:buNone/>
            </a:pPr>
            <a:endParaRPr lang="en-IN" sz="1800" b="0" dirty="0"/>
          </a:p>
          <a:p>
            <a:pPr marL="0" indent="0">
              <a:buNone/>
            </a:pPr>
            <a:endParaRPr lang="en-IN" sz="1800" b="0" dirty="0"/>
          </a:p>
          <a:p>
            <a:pPr marL="0" indent="0">
              <a:buNone/>
            </a:pPr>
            <a:r>
              <a:rPr lang="en-IN" sz="1800" b="0" dirty="0"/>
              <a:t>We will use @</a:t>
            </a:r>
            <a:r>
              <a:rPr lang="en-IN" sz="1800" b="0" dirty="0" err="1"/>
              <a:t>RunWith</a:t>
            </a:r>
            <a:r>
              <a:rPr lang="en-IN" sz="1800" b="0" dirty="0"/>
              <a:t> and @Suite Annotations and explore more.</a:t>
            </a:r>
          </a:p>
          <a:p>
            <a:pPr marL="0" indent="0">
              <a:buNone/>
            </a:pPr>
            <a:endParaRPr lang="en-IN" sz="1800" b="0" dirty="0"/>
          </a:p>
          <a:p>
            <a:pPr marL="0" indent="0">
              <a:buNone/>
            </a:pPr>
            <a:endParaRPr lang="en-IN" sz="1800" b="0" dirty="0"/>
          </a:p>
          <a:p>
            <a:pPr marL="0" indent="0">
              <a:buNone/>
            </a:pPr>
            <a:endParaRPr lang="en-IN" sz="1800" b="0" dirty="0"/>
          </a:p>
          <a:p>
            <a:pPr marL="0" indent="0">
              <a:buNone/>
            </a:pPr>
            <a:endParaRPr lang="en-IN" sz="1800" b="0" dirty="0"/>
          </a:p>
          <a:p>
            <a:pPr marL="0" indent="0">
              <a:buNone/>
            </a:pPr>
            <a:endParaRPr lang="en-IN" sz="1800" b="0" dirty="0"/>
          </a:p>
          <a:p>
            <a:pPr marL="0" indent="0">
              <a:buNone/>
            </a:pPr>
            <a:endParaRPr lang="en-IN" sz="1800" b="0" dirty="0"/>
          </a:p>
          <a:p>
            <a:pPr marL="0" indent="0">
              <a:buNone/>
            </a:pPr>
            <a:endParaRPr lang="en-IN" sz="1800" b="0" dirty="0"/>
          </a:p>
          <a:p>
            <a:pPr marL="0" indent="0">
              <a:buNone/>
            </a:pPr>
            <a:endParaRPr lang="en-IN" sz="1800" b="0" dirty="0"/>
          </a:p>
        </p:txBody>
      </p:sp>
    </p:spTree>
    <p:extLst>
      <p:ext uri="{BB962C8B-B14F-4D97-AF65-F5344CB8AC3E}">
        <p14:creationId xmlns:p14="http://schemas.microsoft.com/office/powerpoint/2010/main" val="3110438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F903-B011-4A4B-B296-A4FFF0AE99DE}"/>
              </a:ext>
            </a:extLst>
          </p:cNvPr>
          <p:cNvSpPr>
            <a:spLocks noGrp="1"/>
          </p:cNvSpPr>
          <p:nvPr>
            <p:ph type="title"/>
          </p:nvPr>
        </p:nvSpPr>
        <p:spPr/>
        <p:txBody>
          <a:bodyPr/>
          <a:lstStyle/>
          <a:p>
            <a:r>
              <a:rPr lang="en-IN" dirty="0"/>
              <a:t>Demo: Test Suite Duration: 10 min</a:t>
            </a:r>
          </a:p>
        </p:txBody>
      </p:sp>
      <p:sp>
        <p:nvSpPr>
          <p:cNvPr id="3" name="Content Placeholder 2">
            <a:extLst>
              <a:ext uri="{FF2B5EF4-FFF2-40B4-BE49-F238E27FC236}">
                <a16:creationId xmlns:a16="http://schemas.microsoft.com/office/drawing/2014/main" id="{58F53AFF-5A8C-43D4-B329-BD100B6B8898}"/>
              </a:ext>
            </a:extLst>
          </p:cNvPr>
          <p:cNvSpPr>
            <a:spLocks noGrp="1"/>
          </p:cNvSpPr>
          <p:nvPr>
            <p:ph idx="1"/>
          </p:nvPr>
        </p:nvSpPr>
        <p:spPr>
          <a:xfrm>
            <a:off x="304800" y="990600"/>
            <a:ext cx="8610600" cy="5791200"/>
          </a:xfrm>
        </p:spPr>
        <p:txBody>
          <a:bodyPr>
            <a:normAutofit lnSpcReduction="10000"/>
          </a:bodyPr>
          <a:lstStyle/>
          <a:p>
            <a:pPr>
              <a:buAutoNum type="arabicParenR"/>
            </a:pPr>
            <a:r>
              <a:rPr lang="en-IN" sz="1800" b="0" dirty="0"/>
              <a:t>Create a class named DemoTest.java. We will use @</a:t>
            </a:r>
            <a:r>
              <a:rPr lang="en-IN" sz="1800" b="0" dirty="0" err="1"/>
              <a:t>RunWith</a:t>
            </a:r>
            <a:r>
              <a:rPr lang="en-IN" sz="1800" b="0" dirty="0"/>
              <a:t> &amp; @Suite Annotations in this class.</a:t>
            </a:r>
          </a:p>
          <a:p>
            <a:pPr>
              <a:buAutoNum type="arabicParenR"/>
            </a:pPr>
            <a:endParaRPr lang="en-IN" sz="1800" b="0" dirty="0"/>
          </a:p>
          <a:p>
            <a:pPr>
              <a:buAutoNum type="arabicParenR"/>
            </a:pPr>
            <a:endParaRPr lang="en-IN" sz="1800" b="0" dirty="0"/>
          </a:p>
          <a:p>
            <a:pPr marL="0" indent="0">
              <a:buNone/>
            </a:pPr>
            <a:r>
              <a:rPr lang="en-IN" sz="1800" b="0" dirty="0"/>
              <a:t>package </a:t>
            </a:r>
            <a:r>
              <a:rPr lang="en-IN" sz="1800" b="0" dirty="0" err="1"/>
              <a:t>demosuitetest.junit</a:t>
            </a:r>
            <a:endParaRPr lang="en-IN" sz="1800" b="0" dirty="0"/>
          </a:p>
          <a:p>
            <a:pPr marL="0" indent="0">
              <a:buNone/>
            </a:pPr>
            <a:r>
              <a:rPr lang="en-US" sz="1800" b="0" dirty="0"/>
              <a:t>import </a:t>
            </a:r>
            <a:r>
              <a:rPr lang="en-US" sz="1800" b="0" dirty="0" err="1"/>
              <a:t>org.junit.runner.RunWith</a:t>
            </a:r>
            <a:r>
              <a:rPr lang="en-US" sz="1800" b="0" dirty="0"/>
              <a:t>;		</a:t>
            </a:r>
          </a:p>
          <a:p>
            <a:pPr marL="0" indent="0">
              <a:buNone/>
            </a:pPr>
            <a:r>
              <a:rPr lang="en-US" sz="1800" b="0" dirty="0"/>
              <a:t>import </a:t>
            </a:r>
            <a:r>
              <a:rPr lang="en-US" sz="1800" b="0" dirty="0" err="1"/>
              <a:t>org.junit.runners.Suite</a:t>
            </a:r>
            <a:r>
              <a:rPr lang="en-US" sz="1800" b="0" dirty="0"/>
              <a:t>;		</a:t>
            </a:r>
          </a:p>
          <a:p>
            <a:pPr marL="0" indent="0">
              <a:buNone/>
            </a:pPr>
            <a:endParaRPr lang="en-US" sz="1800" b="0" dirty="0"/>
          </a:p>
          <a:p>
            <a:pPr marL="0" indent="0">
              <a:buNone/>
            </a:pPr>
            <a:r>
              <a:rPr lang="en-US" sz="1800" b="0" dirty="0"/>
              <a:t>@</a:t>
            </a:r>
            <a:r>
              <a:rPr lang="en-US" sz="1800" b="0" dirty="0" err="1"/>
              <a:t>RunWith</a:t>
            </a:r>
            <a:r>
              <a:rPr lang="en-US" sz="1800" b="0" dirty="0"/>
              <a:t>(</a:t>
            </a:r>
            <a:r>
              <a:rPr lang="en-US" sz="1800" b="0" dirty="0" err="1"/>
              <a:t>Suite.class</a:t>
            </a:r>
            <a:r>
              <a:rPr lang="en-US" sz="1800" b="0" dirty="0"/>
              <a:t>)				</a:t>
            </a:r>
          </a:p>
          <a:p>
            <a:pPr marL="0" indent="0">
              <a:buNone/>
            </a:pPr>
            <a:r>
              <a:rPr lang="en-US" sz="1800" b="0" dirty="0"/>
              <a:t>@</a:t>
            </a:r>
            <a:r>
              <a:rPr lang="en-US" sz="1800" b="0" dirty="0" err="1"/>
              <a:t>Suite.SuiteClasses</a:t>
            </a:r>
            <a:r>
              <a:rPr lang="en-US" sz="1800" b="0" dirty="0"/>
              <a:t>({				</a:t>
            </a:r>
          </a:p>
          <a:p>
            <a:pPr marL="0" indent="0">
              <a:buNone/>
            </a:pPr>
            <a:r>
              <a:rPr lang="en-US" sz="1800" b="0" dirty="0"/>
              <a:t>  SampleSuiteTest1.class,</a:t>
            </a:r>
          </a:p>
          <a:p>
            <a:pPr marL="0" indent="0">
              <a:buNone/>
            </a:pPr>
            <a:r>
              <a:rPr lang="en-US" sz="1800" b="0" dirty="0"/>
              <a:t>  SampleSuiteTest2.class,  			</a:t>
            </a:r>
          </a:p>
          <a:p>
            <a:pPr marL="0" indent="0">
              <a:buNone/>
            </a:pPr>
            <a:r>
              <a:rPr lang="en-US" sz="1800" b="0" dirty="0"/>
              <a:t>})		</a:t>
            </a:r>
          </a:p>
          <a:p>
            <a:pPr marL="0" indent="0">
              <a:buNone/>
            </a:pPr>
            <a:endParaRPr lang="en-US" sz="1800" b="0" dirty="0"/>
          </a:p>
          <a:p>
            <a:pPr marL="0" indent="0">
              <a:buNone/>
            </a:pPr>
            <a:r>
              <a:rPr lang="en-US" sz="1800" b="0" dirty="0"/>
              <a:t>public class </a:t>
            </a:r>
            <a:r>
              <a:rPr lang="en-IN" sz="1800" b="0" dirty="0" err="1"/>
              <a:t>DemoTest</a:t>
            </a:r>
            <a:r>
              <a:rPr lang="en-US" sz="1800" b="0" dirty="0"/>
              <a:t> {				</a:t>
            </a:r>
          </a:p>
          <a:p>
            <a:pPr marL="0" indent="0">
              <a:buNone/>
            </a:pPr>
            <a:r>
              <a:rPr lang="en-US" sz="1800" b="0" dirty="0"/>
              <a:t>			// This class will be empty. It will be holder for the above annotations		</a:t>
            </a:r>
          </a:p>
          <a:p>
            <a:pPr marL="0" indent="0">
              <a:buNone/>
            </a:pPr>
            <a:r>
              <a:rPr lang="en-US" sz="1800" b="0" dirty="0"/>
              <a:t>}</a:t>
            </a:r>
            <a:endParaRPr lang="en-IN" sz="1800" b="0" dirty="0"/>
          </a:p>
          <a:p>
            <a:pPr marL="0" indent="0">
              <a:buNone/>
            </a:pPr>
            <a:endParaRPr lang="en-IN" sz="1800" b="0" dirty="0"/>
          </a:p>
        </p:txBody>
      </p:sp>
    </p:spTree>
    <p:extLst>
      <p:ext uri="{BB962C8B-B14F-4D97-AF65-F5344CB8AC3E}">
        <p14:creationId xmlns:p14="http://schemas.microsoft.com/office/powerpoint/2010/main" val="830704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3A54-0259-4736-9333-515F6B0DC26C}"/>
              </a:ext>
            </a:extLst>
          </p:cNvPr>
          <p:cNvSpPr>
            <a:spLocks noGrp="1"/>
          </p:cNvSpPr>
          <p:nvPr>
            <p:ph type="title"/>
          </p:nvPr>
        </p:nvSpPr>
        <p:spPr/>
        <p:txBody>
          <a:bodyPr/>
          <a:lstStyle/>
          <a:p>
            <a:r>
              <a:rPr lang="en-IN" dirty="0"/>
              <a:t>Demo: Test Suite Cont..</a:t>
            </a:r>
          </a:p>
        </p:txBody>
      </p:sp>
      <p:sp>
        <p:nvSpPr>
          <p:cNvPr id="3" name="Content Placeholder 2">
            <a:extLst>
              <a:ext uri="{FF2B5EF4-FFF2-40B4-BE49-F238E27FC236}">
                <a16:creationId xmlns:a16="http://schemas.microsoft.com/office/drawing/2014/main" id="{C7DE8AF9-54BC-470C-89A8-1A2AAD5F9F3B}"/>
              </a:ext>
            </a:extLst>
          </p:cNvPr>
          <p:cNvSpPr>
            <a:spLocks noGrp="1"/>
          </p:cNvSpPr>
          <p:nvPr>
            <p:ph idx="1"/>
          </p:nvPr>
        </p:nvSpPr>
        <p:spPr>
          <a:xfrm>
            <a:off x="228600" y="1143000"/>
            <a:ext cx="8686800" cy="5486400"/>
          </a:xfrm>
        </p:spPr>
        <p:txBody>
          <a:bodyPr>
            <a:normAutofit fontScale="77500" lnSpcReduction="20000"/>
          </a:bodyPr>
          <a:lstStyle/>
          <a:p>
            <a:pPr marL="0" indent="0">
              <a:buNone/>
            </a:pPr>
            <a:r>
              <a:rPr lang="en-IN" sz="1800" b="0" dirty="0"/>
              <a:t>2) Create a class named Sample1.java which is used as Suite in </a:t>
            </a:r>
            <a:r>
              <a:rPr lang="en-IN" sz="1800" b="0" dirty="0" err="1"/>
              <a:t>DemoTest</a:t>
            </a:r>
            <a:r>
              <a:rPr lang="en-IN" sz="1800" b="0" dirty="0"/>
              <a:t> class.</a:t>
            </a:r>
          </a:p>
          <a:p>
            <a:pPr marL="0" indent="0">
              <a:buNone/>
            </a:pPr>
            <a:endParaRPr lang="en-IN" sz="1800" b="0" dirty="0"/>
          </a:p>
          <a:p>
            <a:pPr marL="0" indent="0">
              <a:buNone/>
            </a:pPr>
            <a:r>
              <a:rPr lang="en-IN" sz="1400" b="0" dirty="0"/>
              <a:t>package </a:t>
            </a:r>
            <a:r>
              <a:rPr lang="en-IN" sz="1400" b="0" dirty="0" err="1"/>
              <a:t>demosuitetest.junit</a:t>
            </a:r>
            <a:r>
              <a:rPr lang="en-IN" sz="1400" b="0" dirty="0"/>
              <a:t>;		</a:t>
            </a:r>
          </a:p>
          <a:p>
            <a:pPr marL="0" indent="0">
              <a:buNone/>
            </a:pPr>
            <a:endParaRPr lang="en-IN" sz="1400" b="0" dirty="0"/>
          </a:p>
          <a:p>
            <a:pPr marL="0" indent="0">
              <a:buNone/>
            </a:pPr>
            <a:r>
              <a:rPr lang="en-IN" sz="1400" b="0" dirty="0"/>
              <a:t>import static </a:t>
            </a:r>
            <a:r>
              <a:rPr lang="en-IN" sz="1400" b="0" dirty="0" err="1"/>
              <a:t>org.junit.Assert.assertEquals</a:t>
            </a:r>
            <a:r>
              <a:rPr lang="en-IN" sz="1400" b="0" dirty="0"/>
              <a:t>;				</a:t>
            </a:r>
          </a:p>
          <a:p>
            <a:pPr marL="0" indent="0">
              <a:buNone/>
            </a:pPr>
            <a:endParaRPr lang="en-IN" sz="1400" b="0" dirty="0"/>
          </a:p>
          <a:p>
            <a:pPr marL="0" indent="0">
              <a:buNone/>
            </a:pPr>
            <a:r>
              <a:rPr lang="en-IN" sz="1400" b="0" dirty="0"/>
              <a:t>import </a:t>
            </a:r>
            <a:r>
              <a:rPr lang="en-IN" sz="1400" b="0" dirty="0" err="1"/>
              <a:t>org.junit.Test</a:t>
            </a:r>
            <a:r>
              <a:rPr lang="en-IN" sz="1400" b="0" dirty="0"/>
              <a:t>;		</a:t>
            </a:r>
          </a:p>
          <a:p>
            <a:pPr marL="0" indent="0">
              <a:buNone/>
            </a:pPr>
            <a:endParaRPr lang="en-IN" sz="1400" b="0" dirty="0"/>
          </a:p>
          <a:p>
            <a:pPr marL="0" indent="0">
              <a:buNone/>
            </a:pPr>
            <a:r>
              <a:rPr lang="en-IN" sz="1400" b="0" dirty="0"/>
              <a:t>public class SampleSuiteTest1 {				</a:t>
            </a:r>
          </a:p>
          <a:p>
            <a:pPr marL="0" indent="0">
              <a:buNone/>
            </a:pPr>
            <a:endParaRPr lang="en-IN" sz="1400" b="0" dirty="0"/>
          </a:p>
          <a:p>
            <a:pPr marL="0" indent="0">
              <a:buNone/>
            </a:pPr>
            <a:r>
              <a:rPr lang="en-IN" sz="1400" b="0" dirty="0"/>
              <a:t>    public String str = “Tom";							</a:t>
            </a:r>
          </a:p>
          <a:p>
            <a:pPr marL="0" indent="0">
              <a:buNone/>
            </a:pPr>
            <a:endParaRPr lang="en-IN" sz="1400" b="0" dirty="0"/>
          </a:p>
          <a:p>
            <a:pPr marL="0" indent="0">
              <a:buNone/>
            </a:pPr>
            <a:r>
              <a:rPr lang="en-IN" sz="1400" b="0" dirty="0"/>
              <a:t>    </a:t>
            </a:r>
            <a:r>
              <a:rPr lang="en-IN" sz="1400" b="0" dirty="0" err="1"/>
              <a:t>JUnitMessage</a:t>
            </a:r>
            <a:r>
              <a:rPr lang="en-IN" sz="1400" b="0" dirty="0"/>
              <a:t> </a:t>
            </a:r>
            <a:r>
              <a:rPr lang="en-IN" sz="1400" b="0" dirty="0" err="1"/>
              <a:t>jm</a:t>
            </a:r>
            <a:r>
              <a:rPr lang="en-IN" sz="1400" b="0" dirty="0"/>
              <a:t> = new </a:t>
            </a:r>
            <a:r>
              <a:rPr lang="en-IN" sz="1400" b="0" dirty="0" err="1"/>
              <a:t>JUnitMessage</a:t>
            </a:r>
            <a:r>
              <a:rPr lang="en-IN" sz="1400" b="0" dirty="0"/>
              <a:t>(str);							</a:t>
            </a:r>
          </a:p>
          <a:p>
            <a:pPr marL="0" indent="0">
              <a:buNone/>
            </a:pPr>
            <a:endParaRPr lang="en-IN" sz="1400" b="0" dirty="0"/>
          </a:p>
          <a:p>
            <a:pPr marL="0" indent="0">
              <a:buNone/>
            </a:pPr>
            <a:r>
              <a:rPr lang="en-IN" sz="1400" b="0" dirty="0"/>
              <a:t>    @Test(expected = </a:t>
            </a:r>
            <a:r>
              <a:rPr lang="en-IN" sz="1400" b="0" dirty="0" err="1"/>
              <a:t>ArithmeticException.class</a:t>
            </a:r>
            <a:r>
              <a:rPr lang="en-IN" sz="1400" b="0" dirty="0"/>
              <a:t>)					</a:t>
            </a:r>
          </a:p>
          <a:p>
            <a:pPr marL="0" indent="0">
              <a:buNone/>
            </a:pPr>
            <a:r>
              <a:rPr lang="en-IN" sz="1400" b="0" dirty="0"/>
              <a:t>    public void DemoTest1() {					</a:t>
            </a:r>
          </a:p>
          <a:p>
            <a:pPr marL="0" indent="0">
              <a:buNone/>
            </a:pPr>
            <a:endParaRPr lang="en-IN" sz="1400" b="0" dirty="0"/>
          </a:p>
          <a:p>
            <a:pPr marL="0" indent="0">
              <a:buNone/>
            </a:pPr>
            <a:r>
              <a:rPr lang="en-IN" sz="1400" b="0" dirty="0"/>
              <a:t>        </a:t>
            </a:r>
            <a:r>
              <a:rPr lang="en-IN" sz="1400" b="0" dirty="0" err="1"/>
              <a:t>System.out.println</a:t>
            </a:r>
            <a:r>
              <a:rPr lang="en-IN" sz="1400" b="0" dirty="0"/>
              <a:t>(“SampleTest1 Message is printing ");					</a:t>
            </a:r>
          </a:p>
          <a:p>
            <a:pPr marL="0" indent="0">
              <a:buNone/>
            </a:pPr>
            <a:r>
              <a:rPr lang="en-IN" sz="1400" b="0" dirty="0"/>
              <a:t>        </a:t>
            </a:r>
            <a:r>
              <a:rPr lang="en-IN" sz="1400" b="0" dirty="0" err="1"/>
              <a:t>jm.printMessage</a:t>
            </a:r>
            <a:r>
              <a:rPr lang="en-IN" sz="1400" b="0" dirty="0"/>
              <a:t>();			</a:t>
            </a:r>
          </a:p>
          <a:p>
            <a:pPr marL="0" indent="0">
              <a:buNone/>
            </a:pPr>
            <a:endParaRPr lang="en-IN" sz="1400" b="0" dirty="0"/>
          </a:p>
          <a:p>
            <a:pPr marL="0" indent="0">
              <a:buNone/>
            </a:pPr>
            <a:r>
              <a:rPr lang="en-IN" sz="1400" b="0" dirty="0"/>
              <a:t>    }		</a:t>
            </a:r>
          </a:p>
          <a:p>
            <a:pPr marL="0" indent="0">
              <a:buNone/>
            </a:pPr>
            <a:endParaRPr lang="en-IN" sz="1400" b="0" dirty="0"/>
          </a:p>
          <a:p>
            <a:pPr marL="0" indent="0">
              <a:buNone/>
            </a:pPr>
            <a:r>
              <a:rPr lang="en-IN" sz="1400" b="0" dirty="0"/>
              <a:t>    @Test		</a:t>
            </a:r>
          </a:p>
          <a:p>
            <a:pPr marL="0" indent="0">
              <a:buNone/>
            </a:pPr>
            <a:r>
              <a:rPr lang="en-IN" sz="1400" b="0" dirty="0"/>
              <a:t>    public void DemoTest2() {					</a:t>
            </a:r>
          </a:p>
          <a:p>
            <a:pPr marL="0" indent="0">
              <a:buNone/>
            </a:pPr>
            <a:r>
              <a:rPr lang="en-IN" sz="1400" b="0" dirty="0"/>
              <a:t>        str = “Welcome" + str;							</a:t>
            </a:r>
          </a:p>
          <a:p>
            <a:pPr marL="0" indent="0">
              <a:buNone/>
            </a:pPr>
            <a:r>
              <a:rPr lang="en-IN" sz="1400" b="0" dirty="0"/>
              <a:t>        </a:t>
            </a:r>
            <a:r>
              <a:rPr lang="en-IN" sz="1400" b="0" dirty="0" err="1"/>
              <a:t>System.out.println</a:t>
            </a:r>
            <a:r>
              <a:rPr lang="en-IN" sz="1400" b="0" dirty="0"/>
              <a:t>(“SampleTest2 Welcome Message is printing ");					</a:t>
            </a:r>
          </a:p>
          <a:p>
            <a:pPr marL="0" indent="0">
              <a:buNone/>
            </a:pPr>
            <a:r>
              <a:rPr lang="en-IN" sz="1400" b="0" dirty="0"/>
              <a:t>        </a:t>
            </a:r>
            <a:r>
              <a:rPr lang="en-IN" sz="1400" b="0" dirty="0" err="1"/>
              <a:t>assertEquals</a:t>
            </a:r>
            <a:r>
              <a:rPr lang="en-IN" sz="1400" b="0" dirty="0"/>
              <a:t>(str, </a:t>
            </a:r>
            <a:r>
              <a:rPr lang="en-IN" sz="1400" b="0" dirty="0" err="1"/>
              <a:t>jm.printCustomMessage</a:t>
            </a:r>
            <a:r>
              <a:rPr lang="en-IN" sz="1400" b="0" dirty="0"/>
              <a:t>());					</a:t>
            </a:r>
          </a:p>
          <a:p>
            <a:pPr marL="0" indent="0">
              <a:buNone/>
            </a:pPr>
            <a:r>
              <a:rPr lang="en-IN" sz="1400" b="0" dirty="0"/>
              <a:t>        </a:t>
            </a:r>
            <a:r>
              <a:rPr lang="en-IN" sz="1400" b="0" dirty="0" err="1"/>
              <a:t>System.out.println</a:t>
            </a:r>
            <a:r>
              <a:rPr lang="en-IN" sz="1400" b="0" dirty="0"/>
              <a:t>(" SampleSuiteTest2 is successful " + str);							</a:t>
            </a:r>
          </a:p>
          <a:p>
            <a:pPr marL="0" indent="0">
              <a:buNone/>
            </a:pPr>
            <a:r>
              <a:rPr lang="en-IN" sz="1400" b="0" dirty="0"/>
              <a:t>    }		</a:t>
            </a:r>
          </a:p>
          <a:p>
            <a:pPr marL="0" indent="0">
              <a:buNone/>
            </a:pPr>
            <a:r>
              <a:rPr lang="en-IN" sz="1400" b="0" dirty="0"/>
              <a:t>}	</a:t>
            </a:r>
          </a:p>
          <a:p>
            <a:pPr marL="0" indent="0">
              <a:buNone/>
            </a:pPr>
            <a:endParaRPr lang="en-IN" sz="1800" b="0" dirty="0"/>
          </a:p>
          <a:p>
            <a:pPr marL="0" indent="0">
              <a:buNone/>
            </a:pPr>
            <a:endParaRPr lang="en-IN" sz="1800" dirty="0"/>
          </a:p>
        </p:txBody>
      </p:sp>
    </p:spTree>
    <p:extLst>
      <p:ext uri="{BB962C8B-B14F-4D97-AF65-F5344CB8AC3E}">
        <p14:creationId xmlns:p14="http://schemas.microsoft.com/office/powerpoint/2010/main" val="319210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5205-BAAC-4D5D-94DF-259C3D140D9C}"/>
              </a:ext>
            </a:extLst>
          </p:cNvPr>
          <p:cNvSpPr>
            <a:spLocks noGrp="1"/>
          </p:cNvSpPr>
          <p:nvPr>
            <p:ph type="title"/>
          </p:nvPr>
        </p:nvSpPr>
        <p:spPr/>
        <p:txBody>
          <a:bodyPr/>
          <a:lstStyle/>
          <a:p>
            <a:r>
              <a:rPr lang="en-IN" dirty="0"/>
              <a:t>Module Overview</a:t>
            </a:r>
          </a:p>
        </p:txBody>
      </p:sp>
      <p:sp>
        <p:nvSpPr>
          <p:cNvPr id="3" name="Content Placeholder 2">
            <a:extLst>
              <a:ext uri="{FF2B5EF4-FFF2-40B4-BE49-F238E27FC236}">
                <a16:creationId xmlns:a16="http://schemas.microsoft.com/office/drawing/2014/main" id="{4B569407-93AB-4047-B49C-792231FCC5EC}"/>
              </a:ext>
            </a:extLst>
          </p:cNvPr>
          <p:cNvSpPr>
            <a:spLocks noGrp="1"/>
          </p:cNvSpPr>
          <p:nvPr>
            <p:ph idx="1"/>
          </p:nvPr>
        </p:nvSpPr>
        <p:spPr/>
        <p:txBody>
          <a:bodyPr/>
          <a:lstStyle/>
          <a:p>
            <a:pPr marL="0" indent="0">
              <a:buNone/>
            </a:pPr>
            <a:r>
              <a:rPr lang="en-US" dirty="0"/>
              <a:t>In this Module, we will understand the following:</a:t>
            </a:r>
          </a:p>
          <a:p>
            <a:pPr marL="0" indent="0">
              <a:buNone/>
            </a:pPr>
            <a:endParaRPr lang="en-IN" dirty="0"/>
          </a:p>
        </p:txBody>
      </p:sp>
      <p:sp>
        <p:nvSpPr>
          <p:cNvPr id="5" name="Rectangle 4">
            <a:extLst>
              <a:ext uri="{FF2B5EF4-FFF2-40B4-BE49-F238E27FC236}">
                <a16:creationId xmlns:a16="http://schemas.microsoft.com/office/drawing/2014/main" id="{94556A27-1603-4DB8-A3C2-64BC7A541CF3}"/>
              </a:ext>
            </a:extLst>
          </p:cNvPr>
          <p:cNvSpPr/>
          <p:nvPr/>
        </p:nvSpPr>
        <p:spPr>
          <a:xfrm>
            <a:off x="533400" y="1981200"/>
            <a:ext cx="6705600" cy="3416320"/>
          </a:xfrm>
          <a:prstGeom prst="rect">
            <a:avLst/>
          </a:prstGeom>
        </p:spPr>
        <p:txBody>
          <a:bodyPr wrap="square">
            <a:spAutoFit/>
          </a:bodyPr>
          <a:lstStyle/>
          <a:p>
            <a:pPr marL="285750" indent="-285750">
              <a:buFont typeface="Wingdings" panose="05000000000000000000" pitchFamily="2" charset="2"/>
              <a:buChar char="q"/>
            </a:pPr>
            <a:r>
              <a:rPr lang="en-US" dirty="0"/>
              <a:t>Writing a Tests</a:t>
            </a:r>
          </a:p>
          <a:p>
            <a:pPr marL="285750" indent="-285750">
              <a:buFont typeface="Wingdings" panose="05000000000000000000" pitchFamily="2" charset="2"/>
              <a:buChar char="q"/>
            </a:pPr>
            <a:r>
              <a:rPr lang="en-US" dirty="0"/>
              <a:t>Using Assertion</a:t>
            </a:r>
          </a:p>
          <a:p>
            <a:pPr marL="285750" indent="-285750">
              <a:buFont typeface="Wingdings" panose="05000000000000000000" pitchFamily="2" charset="2"/>
              <a:buChar char="q"/>
            </a:pPr>
            <a:r>
              <a:rPr lang="en-US" dirty="0"/>
              <a:t>Execution Procedure</a:t>
            </a:r>
          </a:p>
          <a:p>
            <a:pPr marL="285750" indent="-285750">
              <a:buFont typeface="Wingdings" panose="05000000000000000000" pitchFamily="2" charset="2"/>
              <a:buChar char="q"/>
            </a:pPr>
            <a:r>
              <a:rPr lang="en-US" dirty="0"/>
              <a:t>Executing Tests</a:t>
            </a:r>
          </a:p>
          <a:p>
            <a:pPr marL="285750" indent="-285750">
              <a:buFont typeface="Wingdings" panose="05000000000000000000" pitchFamily="2" charset="2"/>
              <a:buChar char="q"/>
            </a:pPr>
            <a:r>
              <a:rPr lang="en-US" dirty="0"/>
              <a:t>Suite Test</a:t>
            </a:r>
          </a:p>
          <a:p>
            <a:pPr marL="285750" indent="-285750">
              <a:buFont typeface="Wingdings" panose="05000000000000000000" pitchFamily="2" charset="2"/>
              <a:buChar char="q"/>
            </a:pPr>
            <a:r>
              <a:rPr lang="en-US" dirty="0"/>
              <a:t>Ignore Test</a:t>
            </a:r>
          </a:p>
          <a:p>
            <a:pPr marL="285750" indent="-285750">
              <a:buFont typeface="Wingdings" panose="05000000000000000000" pitchFamily="2" charset="2"/>
              <a:buChar char="q"/>
            </a:pPr>
            <a:r>
              <a:rPr lang="en-US" dirty="0"/>
              <a:t>Time Test</a:t>
            </a:r>
          </a:p>
          <a:p>
            <a:pPr marL="285750" indent="-285750">
              <a:buFont typeface="Wingdings" panose="05000000000000000000" pitchFamily="2" charset="2"/>
              <a:buChar char="q"/>
            </a:pPr>
            <a:r>
              <a:rPr lang="en-US" dirty="0"/>
              <a:t>Exceptions Test</a:t>
            </a:r>
          </a:p>
          <a:p>
            <a:pPr marL="285750" indent="-285750">
              <a:buFont typeface="Wingdings" panose="05000000000000000000" pitchFamily="2" charset="2"/>
              <a:buChar char="q"/>
            </a:pPr>
            <a:r>
              <a:rPr lang="en-US" dirty="0"/>
              <a:t>Parameterized Test</a:t>
            </a:r>
          </a:p>
          <a:p>
            <a:pPr marL="285750" indent="-285750">
              <a:buFont typeface="Wingdings" panose="05000000000000000000" pitchFamily="2" charset="2"/>
              <a:buChar char="q"/>
            </a:pPr>
            <a:r>
              <a:rPr lang="en-US" dirty="0"/>
              <a:t>Plug with Ant</a:t>
            </a:r>
          </a:p>
          <a:p>
            <a:pPr marL="285750" indent="-285750">
              <a:buFont typeface="Wingdings" panose="05000000000000000000" pitchFamily="2" charset="2"/>
              <a:buChar char="q"/>
            </a:pPr>
            <a:r>
              <a:rPr lang="en-US" dirty="0"/>
              <a:t>Plug with Eclipse</a:t>
            </a:r>
          </a:p>
          <a:p>
            <a:pPr marL="285750" indent="-285750">
              <a:buFont typeface="Wingdings" panose="05000000000000000000" pitchFamily="2" charset="2"/>
              <a:buChar char="q"/>
            </a:pPr>
            <a:r>
              <a:rPr lang="en-US" dirty="0"/>
              <a:t>Extensions</a:t>
            </a:r>
          </a:p>
        </p:txBody>
      </p:sp>
    </p:spTree>
    <p:extLst>
      <p:ext uri="{BB962C8B-B14F-4D97-AF65-F5344CB8AC3E}">
        <p14:creationId xmlns:p14="http://schemas.microsoft.com/office/powerpoint/2010/main" val="710641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17F96-94D0-4084-8976-ECC2A0078A37}"/>
              </a:ext>
            </a:extLst>
          </p:cNvPr>
          <p:cNvSpPr>
            <a:spLocks noGrp="1"/>
          </p:cNvSpPr>
          <p:nvPr>
            <p:ph type="title"/>
          </p:nvPr>
        </p:nvSpPr>
        <p:spPr/>
        <p:txBody>
          <a:bodyPr/>
          <a:lstStyle/>
          <a:p>
            <a:r>
              <a:rPr lang="en-IN" dirty="0"/>
              <a:t>Demo: Test Suite Cont..</a:t>
            </a:r>
          </a:p>
        </p:txBody>
      </p:sp>
      <p:sp>
        <p:nvSpPr>
          <p:cNvPr id="3" name="Content Placeholder 2">
            <a:extLst>
              <a:ext uri="{FF2B5EF4-FFF2-40B4-BE49-F238E27FC236}">
                <a16:creationId xmlns:a16="http://schemas.microsoft.com/office/drawing/2014/main" id="{BFCC0187-0EBF-49B0-9522-28E540D4B29E}"/>
              </a:ext>
            </a:extLst>
          </p:cNvPr>
          <p:cNvSpPr>
            <a:spLocks noGrp="1"/>
          </p:cNvSpPr>
          <p:nvPr>
            <p:ph idx="1"/>
          </p:nvPr>
        </p:nvSpPr>
        <p:spPr>
          <a:xfrm>
            <a:off x="457200" y="990600"/>
            <a:ext cx="8229600" cy="5715000"/>
          </a:xfrm>
        </p:spPr>
        <p:txBody>
          <a:bodyPr>
            <a:normAutofit/>
          </a:bodyPr>
          <a:lstStyle/>
          <a:p>
            <a:pPr marL="0" indent="0">
              <a:buNone/>
            </a:pPr>
            <a:r>
              <a:rPr lang="en-IN" dirty="0"/>
              <a:t>3) </a:t>
            </a:r>
            <a:r>
              <a:rPr lang="en-IN" b="0" dirty="0"/>
              <a:t>Create a class named Sample2.java which is used as Suite in </a:t>
            </a:r>
            <a:r>
              <a:rPr lang="en-IN" b="0" dirty="0" err="1"/>
              <a:t>DemoTest</a:t>
            </a:r>
            <a:r>
              <a:rPr lang="en-IN" b="0" dirty="0"/>
              <a:t> class.</a:t>
            </a:r>
          </a:p>
          <a:p>
            <a:pPr marL="0" indent="0">
              <a:buNone/>
            </a:pPr>
            <a:endParaRPr lang="en-IN" dirty="0"/>
          </a:p>
          <a:p>
            <a:pPr marL="0" indent="0">
              <a:buNone/>
            </a:pPr>
            <a:r>
              <a:rPr lang="en-IN" sz="1200" b="0" dirty="0"/>
              <a:t>package </a:t>
            </a:r>
            <a:r>
              <a:rPr lang="en-IN" sz="1200" b="0" dirty="0" err="1"/>
              <a:t>demosuitetest.junit</a:t>
            </a:r>
            <a:r>
              <a:rPr lang="en-IN" sz="1200" b="0" dirty="0"/>
              <a:t>;		</a:t>
            </a:r>
          </a:p>
          <a:p>
            <a:pPr marL="0" indent="0">
              <a:buNone/>
            </a:pPr>
            <a:endParaRPr lang="en-IN" sz="1200" b="0" dirty="0"/>
          </a:p>
          <a:p>
            <a:pPr marL="0" indent="0">
              <a:buNone/>
            </a:pPr>
            <a:r>
              <a:rPr lang="en-IN" sz="1200" b="0" dirty="0"/>
              <a:t>import </a:t>
            </a:r>
            <a:r>
              <a:rPr lang="en-IN" sz="1200" b="0" dirty="0" err="1"/>
              <a:t>org.junit.Assert</a:t>
            </a:r>
            <a:r>
              <a:rPr lang="en-IN" sz="1200" b="0" dirty="0"/>
              <a:t>;		</a:t>
            </a:r>
          </a:p>
          <a:p>
            <a:pPr marL="0" indent="0">
              <a:buNone/>
            </a:pPr>
            <a:r>
              <a:rPr lang="en-IN" sz="1200" b="0" dirty="0"/>
              <a:t>import </a:t>
            </a:r>
            <a:r>
              <a:rPr lang="en-IN" sz="1200" b="0" dirty="0" err="1"/>
              <a:t>org.junit.Test</a:t>
            </a:r>
            <a:r>
              <a:rPr lang="en-IN" sz="1200" b="0" dirty="0"/>
              <a:t>;		</a:t>
            </a:r>
          </a:p>
          <a:p>
            <a:pPr marL="0" indent="0">
              <a:buNone/>
            </a:pPr>
            <a:endParaRPr lang="en-IN" sz="1200" b="0" dirty="0"/>
          </a:p>
          <a:p>
            <a:pPr marL="0" indent="0">
              <a:buNone/>
            </a:pPr>
            <a:r>
              <a:rPr lang="en-IN" sz="1200" b="0" dirty="0"/>
              <a:t>public class SampleSuiteTest2 {				</a:t>
            </a:r>
          </a:p>
          <a:p>
            <a:pPr marL="0" indent="0">
              <a:buNone/>
            </a:pPr>
            <a:r>
              <a:rPr lang="en-IN" sz="1200" b="0" dirty="0"/>
              <a:t>   	</a:t>
            </a:r>
          </a:p>
          <a:p>
            <a:pPr marL="0" indent="0">
              <a:buNone/>
            </a:pPr>
            <a:endParaRPr lang="en-IN" sz="1200" b="0" dirty="0"/>
          </a:p>
          <a:p>
            <a:pPr marL="0" indent="0">
              <a:buNone/>
            </a:pPr>
            <a:r>
              <a:rPr lang="en-IN" sz="1200" b="0" dirty="0"/>
              <a:t>    @Test		</a:t>
            </a:r>
          </a:p>
          <a:p>
            <a:pPr marL="0" indent="0">
              <a:buNone/>
            </a:pPr>
            <a:r>
              <a:rPr lang="en-IN" sz="1200" b="0" dirty="0"/>
              <a:t>    public void </a:t>
            </a:r>
            <a:r>
              <a:rPr lang="en-IN" sz="1200" b="0" dirty="0" err="1"/>
              <a:t>createAndSetName</a:t>
            </a:r>
            <a:r>
              <a:rPr lang="en-IN" sz="1200" b="0" dirty="0"/>
              <a:t>() {					</a:t>
            </a:r>
          </a:p>
          <a:p>
            <a:pPr marL="0" indent="0">
              <a:buNone/>
            </a:pPr>
            <a:r>
              <a:rPr lang="en-IN" sz="1200" b="0" dirty="0"/>
              <a:t>        		</a:t>
            </a:r>
          </a:p>
          <a:p>
            <a:pPr marL="0" indent="0">
              <a:buNone/>
            </a:pPr>
            <a:endParaRPr lang="en-IN" sz="1200" b="0" dirty="0"/>
          </a:p>
          <a:p>
            <a:pPr marL="0" indent="0">
              <a:buNone/>
            </a:pPr>
            <a:r>
              <a:rPr lang="en-IN" sz="1200" b="0" dirty="0"/>
              <a:t>        String expected = “A";					</a:t>
            </a:r>
          </a:p>
          <a:p>
            <a:pPr marL="0" indent="0">
              <a:buNone/>
            </a:pPr>
            <a:r>
              <a:rPr lang="en-IN" sz="1200" b="0" dirty="0"/>
              <a:t>        String actual = “A";					</a:t>
            </a:r>
          </a:p>
          <a:p>
            <a:pPr marL="0" indent="0">
              <a:buNone/>
            </a:pPr>
            <a:endParaRPr lang="en-IN" sz="1200" b="0" dirty="0"/>
          </a:p>
          <a:p>
            <a:pPr marL="0" indent="0">
              <a:buNone/>
            </a:pPr>
            <a:r>
              <a:rPr lang="en-IN" sz="1200" b="0" dirty="0"/>
              <a:t>        </a:t>
            </a:r>
            <a:r>
              <a:rPr lang="en-IN" sz="1200" b="0" dirty="0" err="1"/>
              <a:t>Assert.assertEquals</a:t>
            </a:r>
            <a:r>
              <a:rPr lang="en-IN" sz="1200" b="0" dirty="0"/>
              <a:t>(expected, actual);					</a:t>
            </a:r>
          </a:p>
          <a:p>
            <a:pPr marL="0" indent="0">
              <a:buNone/>
            </a:pPr>
            <a:r>
              <a:rPr lang="en-IN" sz="1200" b="0" dirty="0"/>
              <a:t>        </a:t>
            </a:r>
            <a:r>
              <a:rPr lang="en-IN" sz="1200" b="0" dirty="0" err="1"/>
              <a:t>System.out.println</a:t>
            </a:r>
            <a:r>
              <a:rPr lang="en-IN" sz="1200" b="0" dirty="0"/>
              <a:t>(“SampleSuiteTest1 is successful " + actual);							</a:t>
            </a:r>
          </a:p>
          <a:p>
            <a:pPr marL="0" indent="0">
              <a:buNone/>
            </a:pPr>
            <a:r>
              <a:rPr lang="en-IN" sz="1200" b="0" dirty="0"/>
              <a:t>    }		</a:t>
            </a:r>
          </a:p>
          <a:p>
            <a:pPr marL="0" indent="0">
              <a:buNone/>
            </a:pPr>
            <a:endParaRPr lang="en-IN" sz="1200" b="0" dirty="0"/>
          </a:p>
          <a:p>
            <a:pPr marL="0" indent="0">
              <a:buNone/>
            </a:pPr>
            <a:r>
              <a:rPr lang="en-IN" sz="1200" b="0" dirty="0"/>
              <a:t>}</a:t>
            </a:r>
          </a:p>
        </p:txBody>
      </p:sp>
    </p:spTree>
    <p:extLst>
      <p:ext uri="{BB962C8B-B14F-4D97-AF65-F5344CB8AC3E}">
        <p14:creationId xmlns:p14="http://schemas.microsoft.com/office/powerpoint/2010/main" val="3101191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9BB4E-5700-4BF0-AF1F-547CFD88C3E6}"/>
              </a:ext>
            </a:extLst>
          </p:cNvPr>
          <p:cNvSpPr>
            <a:spLocks noGrp="1"/>
          </p:cNvSpPr>
          <p:nvPr>
            <p:ph type="title"/>
          </p:nvPr>
        </p:nvSpPr>
        <p:spPr/>
        <p:txBody>
          <a:bodyPr/>
          <a:lstStyle/>
          <a:p>
            <a:r>
              <a:rPr lang="en-IN" dirty="0"/>
              <a:t>Demo: Test Suite Cont..</a:t>
            </a:r>
          </a:p>
        </p:txBody>
      </p:sp>
      <p:sp>
        <p:nvSpPr>
          <p:cNvPr id="3" name="Content Placeholder 2">
            <a:extLst>
              <a:ext uri="{FF2B5EF4-FFF2-40B4-BE49-F238E27FC236}">
                <a16:creationId xmlns:a16="http://schemas.microsoft.com/office/drawing/2014/main" id="{7CD1A5C7-376C-4EBB-A6CD-B9B16E1A4C49}"/>
              </a:ext>
            </a:extLst>
          </p:cNvPr>
          <p:cNvSpPr>
            <a:spLocks noGrp="1"/>
          </p:cNvSpPr>
          <p:nvPr>
            <p:ph idx="1"/>
          </p:nvPr>
        </p:nvSpPr>
        <p:spPr/>
        <p:txBody>
          <a:bodyPr/>
          <a:lstStyle/>
          <a:p>
            <a:pPr marL="0" indent="0">
              <a:buNone/>
            </a:pPr>
            <a:r>
              <a:rPr lang="en-IN" dirty="0"/>
              <a:t>Execute the DemoTest.java to get below output:</a:t>
            </a:r>
          </a:p>
          <a:p>
            <a:pPr marL="0" indent="0">
              <a:buNone/>
            </a:pPr>
            <a:endParaRPr lang="en-IN" dirty="0"/>
          </a:p>
          <a:p>
            <a:pPr marL="0" indent="0">
              <a:buNone/>
            </a:pPr>
            <a:endParaRPr lang="en-IN" dirty="0"/>
          </a:p>
          <a:p>
            <a:pPr marL="0" indent="0">
              <a:buNone/>
            </a:pPr>
            <a:r>
              <a:rPr lang="en-IN" b="0" dirty="0"/>
              <a:t>SampleTest2 Welcome Message is printing</a:t>
            </a:r>
          </a:p>
          <a:p>
            <a:pPr marL="0" indent="0">
              <a:buNone/>
            </a:pPr>
            <a:r>
              <a:rPr lang="en-IN" b="0" dirty="0"/>
              <a:t>Welcome Tom</a:t>
            </a:r>
          </a:p>
          <a:p>
            <a:pPr marL="0" indent="0">
              <a:buNone/>
            </a:pPr>
            <a:r>
              <a:rPr lang="en-IN" b="0" dirty="0"/>
              <a:t>SampleSuiteTest2 is successful Welcome Tom</a:t>
            </a:r>
          </a:p>
          <a:p>
            <a:pPr marL="0" indent="0">
              <a:buNone/>
            </a:pPr>
            <a:r>
              <a:rPr lang="en-IN" b="0" dirty="0"/>
              <a:t>SampleTest1 Message is printing</a:t>
            </a:r>
          </a:p>
          <a:p>
            <a:pPr marL="0" indent="0">
              <a:buNone/>
            </a:pPr>
            <a:r>
              <a:rPr lang="en-IN" b="0" dirty="0"/>
              <a:t>Tom</a:t>
            </a:r>
          </a:p>
          <a:p>
            <a:pPr marL="0" indent="0">
              <a:buNone/>
            </a:pPr>
            <a:r>
              <a:rPr lang="en-IN" b="0" dirty="0"/>
              <a:t>SampleSuiteTest1 is successful A</a:t>
            </a:r>
          </a:p>
          <a:p>
            <a:pPr marL="0" indent="0">
              <a:buNone/>
            </a:pPr>
            <a:endParaRPr lang="en-IN" b="0" dirty="0"/>
          </a:p>
          <a:p>
            <a:pPr marL="0" indent="0">
              <a:buNone/>
            </a:pPr>
            <a:endParaRPr lang="en-IN" b="0" dirty="0"/>
          </a:p>
          <a:p>
            <a:pPr marL="0" indent="0">
              <a:buNone/>
            </a:pPr>
            <a:r>
              <a:rPr lang="en-IN" b="0" dirty="0"/>
              <a:t>Hence using Automation Testing, user can test data with multiple inputs by aggregating all test cases from various classes.</a:t>
            </a: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924867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0CA794-497B-49DF-80C6-CDA604937018}"/>
              </a:ext>
            </a:extLst>
          </p:cNvPr>
          <p:cNvPicPr>
            <a:picLocks noChangeAspect="1"/>
          </p:cNvPicPr>
          <p:nvPr/>
        </p:nvPicPr>
        <p:blipFill>
          <a:blip r:embed="rId2"/>
          <a:stretch>
            <a:fillRect/>
          </a:stretch>
        </p:blipFill>
        <p:spPr>
          <a:xfrm>
            <a:off x="261937" y="1162050"/>
            <a:ext cx="8620125" cy="5391150"/>
          </a:xfrm>
          <a:prstGeom prst="rect">
            <a:avLst/>
          </a:prstGeom>
        </p:spPr>
      </p:pic>
      <p:sp>
        <p:nvSpPr>
          <p:cNvPr id="2" name="Title 1"/>
          <p:cNvSpPr>
            <a:spLocks noGrp="1"/>
          </p:cNvSpPr>
          <p:nvPr>
            <p:ph type="title"/>
          </p:nvPr>
        </p:nvSpPr>
        <p:spPr/>
        <p:txBody>
          <a:bodyPr/>
          <a:lstStyle/>
          <a:p>
            <a:r>
              <a:rPr lang="en-IN" dirty="0"/>
              <a:t>@Ignore annotation</a:t>
            </a:r>
          </a:p>
        </p:txBody>
      </p:sp>
      <p:graphicFrame>
        <p:nvGraphicFramePr>
          <p:cNvPr id="5" name="Table 4">
            <a:extLst>
              <a:ext uri="{FF2B5EF4-FFF2-40B4-BE49-F238E27FC236}">
                <a16:creationId xmlns:a16="http://schemas.microsoft.com/office/drawing/2014/main" id="{DDD4FAF4-2226-41F9-91A4-039DA164121F}"/>
              </a:ext>
            </a:extLst>
          </p:cNvPr>
          <p:cNvGraphicFramePr>
            <a:graphicFrameLocks noGrp="1"/>
          </p:cNvGraphicFramePr>
          <p:nvPr>
            <p:extLst>
              <p:ext uri="{D42A27DB-BD31-4B8C-83A1-F6EECF244321}">
                <p14:modId xmlns:p14="http://schemas.microsoft.com/office/powerpoint/2010/main" val="452801651"/>
              </p:ext>
            </p:extLst>
          </p:nvPr>
        </p:nvGraphicFramePr>
        <p:xfrm>
          <a:off x="838200" y="2286000"/>
          <a:ext cx="6096000" cy="165100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2959547413"/>
                    </a:ext>
                  </a:extLst>
                </a:gridCol>
                <a:gridCol w="3048000">
                  <a:extLst>
                    <a:ext uri="{9D8B030D-6E8A-4147-A177-3AD203B41FA5}">
                      <a16:colId xmlns:a16="http://schemas.microsoft.com/office/drawing/2014/main" val="2333365483"/>
                    </a:ext>
                  </a:extLst>
                </a:gridCol>
              </a:tblGrid>
              <a:tr h="370840">
                <a:tc>
                  <a:txBody>
                    <a:bodyPr/>
                    <a:lstStyle/>
                    <a:p>
                      <a:r>
                        <a:rPr lang="en-IN" dirty="0"/>
                        <a:t>Cases/Scenarios</a:t>
                      </a:r>
                    </a:p>
                  </a:txBody>
                  <a:tcPr/>
                </a:tc>
                <a:tc>
                  <a:txBody>
                    <a:bodyPr/>
                    <a:lstStyle/>
                    <a:p>
                      <a:r>
                        <a:rPr lang="en-IN" dirty="0"/>
                        <a:t>Description</a:t>
                      </a:r>
                    </a:p>
                  </a:txBody>
                  <a:tcPr/>
                </a:tc>
                <a:extLst>
                  <a:ext uri="{0D108BD9-81ED-4DB2-BD59-A6C34878D82A}">
                    <a16:rowId xmlns:a16="http://schemas.microsoft.com/office/drawing/2014/main" val="2247235826"/>
                  </a:ext>
                </a:extLst>
              </a:tr>
              <a:tr h="370840">
                <a:tc>
                  <a:txBody>
                    <a:bodyPr/>
                    <a:lstStyle/>
                    <a:p>
                      <a:r>
                        <a:rPr lang="en-IN" dirty="0"/>
                        <a:t>To ignore a specific test method</a:t>
                      </a:r>
                    </a:p>
                  </a:txBody>
                  <a:tcPr/>
                </a:tc>
                <a:tc>
                  <a:txBody>
                    <a:bodyPr/>
                    <a:lstStyle/>
                    <a:p>
                      <a:r>
                        <a:rPr lang="en-IN" sz="1800" dirty="0"/>
                        <a:t>Use @Ignore along with @Test annotation.</a:t>
                      </a:r>
                      <a:endParaRPr lang="en-IN" dirty="0"/>
                    </a:p>
                  </a:txBody>
                  <a:tcPr/>
                </a:tc>
                <a:extLst>
                  <a:ext uri="{0D108BD9-81ED-4DB2-BD59-A6C34878D82A}">
                    <a16:rowId xmlns:a16="http://schemas.microsoft.com/office/drawing/2014/main" val="1006255790"/>
                  </a:ext>
                </a:extLst>
              </a:tr>
              <a:tr h="370840">
                <a:tc>
                  <a:txBody>
                    <a:bodyPr/>
                    <a:lstStyle/>
                    <a:p>
                      <a:r>
                        <a:rPr lang="en-IN" dirty="0"/>
                        <a:t>To ignore all the class tests </a:t>
                      </a:r>
                    </a:p>
                  </a:txBody>
                  <a:tcPr/>
                </a:tc>
                <a:tc>
                  <a:txBody>
                    <a:bodyPr/>
                    <a:lstStyle/>
                    <a:p>
                      <a:r>
                        <a:rPr lang="en-IN" sz="1800" dirty="0"/>
                        <a:t>At the class level use @Ignore annotation</a:t>
                      </a:r>
                      <a:endParaRPr lang="en-IN" dirty="0"/>
                    </a:p>
                  </a:txBody>
                  <a:tcPr/>
                </a:tc>
                <a:extLst>
                  <a:ext uri="{0D108BD9-81ED-4DB2-BD59-A6C34878D82A}">
                    <a16:rowId xmlns:a16="http://schemas.microsoft.com/office/drawing/2014/main" val="3322869677"/>
                  </a:ext>
                </a:extLst>
              </a:tr>
            </a:tbl>
          </a:graphicData>
        </a:graphic>
      </p:graphicFrame>
    </p:spTree>
    <p:extLst>
      <p:ext uri="{BB962C8B-B14F-4D97-AF65-F5344CB8AC3E}">
        <p14:creationId xmlns:p14="http://schemas.microsoft.com/office/powerpoint/2010/main" val="855992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Ignore Test</a:t>
            </a:r>
          </a:p>
        </p:txBody>
      </p:sp>
      <p:graphicFrame>
        <p:nvGraphicFramePr>
          <p:cNvPr id="4" name="Table 3"/>
          <p:cNvGraphicFramePr>
            <a:graphicFrameLocks noGrp="1"/>
          </p:cNvGraphicFramePr>
          <p:nvPr>
            <p:extLst>
              <p:ext uri="{D42A27DB-BD31-4B8C-83A1-F6EECF244321}">
                <p14:modId xmlns:p14="http://schemas.microsoft.com/office/powerpoint/2010/main" val="2861947228"/>
              </p:ext>
            </p:extLst>
          </p:nvPr>
        </p:nvGraphicFramePr>
        <p:xfrm>
          <a:off x="152400" y="1493520"/>
          <a:ext cx="7772400" cy="4998720"/>
        </p:xfrm>
        <a:graphic>
          <a:graphicData uri="http://schemas.openxmlformats.org/drawingml/2006/table">
            <a:tbl>
              <a:tblPr firstRow="1" bandRow="1">
                <a:tableStyleId>{21E4AEA4-8DFA-4A89-87EB-49C32662AFE0}</a:tableStyleId>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4953000">
                <a:tc>
                  <a:txBody>
                    <a:bodyPr/>
                    <a:lstStyle/>
                    <a:p>
                      <a:r>
                        <a:rPr lang="en-IN" sz="1400" dirty="0"/>
                        <a:t>import static </a:t>
                      </a:r>
                      <a:r>
                        <a:rPr lang="en-IN" sz="1400" dirty="0" err="1"/>
                        <a:t>org.junit.Assert.assertEquals</a:t>
                      </a:r>
                      <a:r>
                        <a:rPr lang="en-IN" sz="1400" dirty="0"/>
                        <a:t>;			</a:t>
                      </a:r>
                    </a:p>
                    <a:p>
                      <a:r>
                        <a:rPr lang="en-IN" sz="1400" dirty="0"/>
                        <a:t>import </a:t>
                      </a:r>
                      <a:r>
                        <a:rPr lang="en-IN" sz="1400" dirty="0" err="1"/>
                        <a:t>org.junit.Ignore</a:t>
                      </a:r>
                      <a:r>
                        <a:rPr lang="en-IN" sz="1400" dirty="0"/>
                        <a:t>;		</a:t>
                      </a:r>
                    </a:p>
                    <a:p>
                      <a:r>
                        <a:rPr lang="en-IN" sz="1400" dirty="0"/>
                        <a:t>import </a:t>
                      </a:r>
                      <a:r>
                        <a:rPr lang="en-IN" sz="1400" dirty="0" err="1"/>
                        <a:t>org.junit.Test</a:t>
                      </a:r>
                      <a:r>
                        <a:rPr lang="en-IN" sz="1400" dirty="0"/>
                        <a:t>;		</a:t>
                      </a:r>
                    </a:p>
                    <a:p>
                      <a:r>
                        <a:rPr lang="en-IN" sz="1400" dirty="0"/>
                        <a:t>public class </a:t>
                      </a:r>
                      <a:r>
                        <a:rPr lang="en-IN" sz="1400" dirty="0" err="1"/>
                        <a:t>JunitTestExample</a:t>
                      </a:r>
                      <a:r>
                        <a:rPr lang="en-IN" sz="1400" dirty="0"/>
                        <a:t> {				</a:t>
                      </a:r>
                    </a:p>
                    <a:p>
                      <a:r>
                        <a:rPr lang="en-IN" sz="1400" dirty="0"/>
                        <a:t>    public String message = “Tom";					</a:t>
                      </a:r>
                    </a:p>
                    <a:p>
                      <a:r>
                        <a:rPr lang="en-IN" sz="1400" dirty="0"/>
                        <a:t>    </a:t>
                      </a:r>
                      <a:r>
                        <a:rPr lang="en-IN" sz="1400" dirty="0" err="1"/>
                        <a:t>JUnitMessage</a:t>
                      </a:r>
                      <a:r>
                        <a:rPr lang="en-IN" sz="1400" dirty="0"/>
                        <a:t> </a:t>
                      </a:r>
                      <a:r>
                        <a:rPr lang="en-IN" sz="1400" dirty="0" err="1"/>
                        <a:t>jmsg</a:t>
                      </a:r>
                      <a:r>
                        <a:rPr lang="en-IN" sz="1400" dirty="0"/>
                        <a:t> = new </a:t>
                      </a:r>
                      <a:r>
                        <a:rPr lang="en-IN" sz="1400" dirty="0" err="1"/>
                        <a:t>JUnitMessage</a:t>
                      </a:r>
                      <a:r>
                        <a:rPr lang="en-IN" sz="1400" dirty="0"/>
                        <a:t>(message);	</a:t>
                      </a:r>
                    </a:p>
                    <a:p>
                      <a:endParaRPr lang="en-IN" sz="1400" dirty="0"/>
                    </a:p>
                    <a:p>
                      <a:r>
                        <a:rPr lang="en-IN" sz="1400" dirty="0"/>
                        <a:t>@Ignore		</a:t>
                      </a:r>
                    </a:p>
                    <a:p>
                      <a:r>
                        <a:rPr lang="en-IN" sz="1400" dirty="0"/>
                        <a:t>    @Test		</a:t>
                      </a:r>
                    </a:p>
                    <a:p>
                      <a:r>
                        <a:rPr lang="en-IN" sz="1400" dirty="0"/>
                        <a:t>    public void </a:t>
                      </a:r>
                      <a:r>
                        <a:rPr lang="en-IN" sz="1400" dirty="0" err="1"/>
                        <a:t>CheckMessage</a:t>
                      </a:r>
                      <a:r>
                        <a:rPr lang="en-IN" sz="1400" dirty="0"/>
                        <a:t>() {				</a:t>
                      </a:r>
                    </a:p>
                    <a:p>
                      <a:r>
                        <a:rPr lang="en-IN" sz="1400" dirty="0"/>
                        <a:t>        </a:t>
                      </a:r>
                      <a:r>
                        <a:rPr lang="en-IN" sz="1400" dirty="0" err="1"/>
                        <a:t>System.out.println</a:t>
                      </a:r>
                      <a:r>
                        <a:rPr lang="en-IN" sz="1400" dirty="0"/>
                        <a:t>(" Message printing successfully from JUNIT ");					</a:t>
                      </a:r>
                    </a:p>
                    <a:p>
                      <a:r>
                        <a:rPr lang="en-IN" sz="1400" dirty="0"/>
                        <a:t>        </a:t>
                      </a:r>
                      <a:r>
                        <a:rPr lang="en-IN" sz="1400" dirty="0" err="1"/>
                        <a:t>assertEquals</a:t>
                      </a:r>
                      <a:r>
                        <a:rPr lang="en-IN" sz="1400" dirty="0"/>
                        <a:t>(message, </a:t>
                      </a:r>
                      <a:r>
                        <a:rPr lang="en-IN" sz="1400" dirty="0" err="1"/>
                        <a:t>jmsg.printMessage</a:t>
                      </a:r>
                      <a:r>
                        <a:rPr lang="en-IN" sz="1400" dirty="0"/>
                        <a:t>());					</a:t>
                      </a:r>
                    </a:p>
                    <a:p>
                      <a:r>
                        <a:rPr lang="en-IN" sz="1400" dirty="0"/>
                        <a:t>    }		</a:t>
                      </a:r>
                    </a:p>
                    <a:p>
                      <a:endParaRPr lang="en-IN" sz="1400" dirty="0"/>
                    </a:p>
                    <a:p>
                      <a:endParaRPr lang="en-IN" sz="1400" dirty="0"/>
                    </a:p>
                  </a:txBody>
                  <a:tcPr/>
                </a:tc>
                <a:tc>
                  <a:txBody>
                    <a:bodyPr/>
                    <a:lstStyle/>
                    <a:p>
                      <a:r>
                        <a:rPr lang="en-IN" sz="1400" dirty="0"/>
                        <a:t>@Test		</a:t>
                      </a:r>
                    </a:p>
                    <a:p>
                      <a:r>
                        <a:rPr lang="en-IN" sz="1400" dirty="0"/>
                        <a:t>    public void </a:t>
                      </a:r>
                      <a:r>
                        <a:rPr lang="en-IN" sz="1400" dirty="0" err="1"/>
                        <a:t>GreetMessage</a:t>
                      </a:r>
                      <a:r>
                        <a:rPr lang="en-IN" sz="1400" dirty="0"/>
                        <a:t>() {					</a:t>
                      </a:r>
                    </a:p>
                    <a:p>
                      <a:r>
                        <a:rPr lang="en-IN" sz="1400" dirty="0"/>
                        <a:t>        message="Have a nice Day" +message;					</a:t>
                      </a:r>
                    </a:p>
                    <a:p>
                      <a:r>
                        <a:rPr lang="en-IN" sz="1400" dirty="0"/>
                        <a:t>        System.out.println("Junit Greet Message is printing ");					</a:t>
                      </a:r>
                    </a:p>
                    <a:p>
                      <a:r>
                        <a:rPr lang="en-IN" sz="1400" dirty="0"/>
                        <a:t>        assertEquals(message, </a:t>
                      </a:r>
                      <a:r>
                        <a:rPr lang="en-IN" sz="1400" dirty="0" err="1"/>
                        <a:t>jmsg.GreetMessage</a:t>
                      </a:r>
                      <a:r>
                        <a:rPr lang="en-IN" sz="1400" dirty="0"/>
                        <a:t>());				</a:t>
                      </a:r>
                    </a:p>
                    <a:p>
                      <a:r>
                        <a:rPr lang="en-IN" sz="1400" dirty="0"/>
                        <a:t>    }		</a:t>
                      </a:r>
                    </a:p>
                    <a:p>
                      <a:r>
                        <a:rPr lang="en-IN" sz="1400" dirty="0"/>
                        <a:t>}</a:t>
                      </a:r>
                    </a:p>
                  </a:txBody>
                  <a:tcPr/>
                </a:tc>
                <a:extLst>
                  <a:ext uri="{0D108BD9-81ED-4DB2-BD59-A6C34878D82A}">
                    <a16:rowId xmlns:a16="http://schemas.microsoft.com/office/drawing/2014/main" val="10000"/>
                  </a:ext>
                </a:extLst>
              </a:tr>
            </a:tbl>
          </a:graphicData>
        </a:graphic>
      </p:graphicFrame>
      <p:sp>
        <p:nvSpPr>
          <p:cNvPr id="3" name="Rectangle 2">
            <a:extLst>
              <a:ext uri="{FF2B5EF4-FFF2-40B4-BE49-F238E27FC236}">
                <a16:creationId xmlns:a16="http://schemas.microsoft.com/office/drawing/2014/main" id="{67D71298-93D2-4A62-AD6B-E3DAFCDCB8B1}"/>
              </a:ext>
            </a:extLst>
          </p:cNvPr>
          <p:cNvSpPr/>
          <p:nvPr/>
        </p:nvSpPr>
        <p:spPr>
          <a:xfrm>
            <a:off x="228600" y="920075"/>
            <a:ext cx="2710614" cy="400110"/>
          </a:xfrm>
          <a:prstGeom prst="rect">
            <a:avLst/>
          </a:prstGeom>
        </p:spPr>
        <p:txBody>
          <a:bodyPr wrap="none">
            <a:spAutoFit/>
          </a:bodyPr>
          <a:lstStyle/>
          <a:p>
            <a:r>
              <a:rPr lang="en-IN" sz="2000" b="1" dirty="0"/>
              <a:t>Structure Of Ignore Test</a:t>
            </a:r>
          </a:p>
        </p:txBody>
      </p:sp>
    </p:spTree>
    <p:extLst>
      <p:ext uri="{BB962C8B-B14F-4D97-AF65-F5344CB8AC3E}">
        <p14:creationId xmlns:p14="http://schemas.microsoft.com/office/powerpoint/2010/main" val="2861606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Ignore Test Using @ignore annotation</a:t>
            </a:r>
          </a:p>
        </p:txBody>
      </p:sp>
      <p:graphicFrame>
        <p:nvGraphicFramePr>
          <p:cNvPr id="4" name="Table 3"/>
          <p:cNvGraphicFramePr>
            <a:graphicFrameLocks noGrp="1"/>
          </p:cNvGraphicFramePr>
          <p:nvPr>
            <p:extLst>
              <p:ext uri="{D42A27DB-BD31-4B8C-83A1-F6EECF244321}">
                <p14:modId xmlns:p14="http://schemas.microsoft.com/office/powerpoint/2010/main" val="2841255830"/>
              </p:ext>
            </p:extLst>
          </p:nvPr>
        </p:nvGraphicFramePr>
        <p:xfrm>
          <a:off x="304800" y="914400"/>
          <a:ext cx="8610600" cy="5577840"/>
        </p:xfrm>
        <a:graphic>
          <a:graphicData uri="http://schemas.openxmlformats.org/drawingml/2006/table">
            <a:tbl>
              <a:tblPr firstRow="1" bandRow="1">
                <a:tableStyleId>{21E4AEA4-8DFA-4A89-87EB-49C32662AFE0}</a:tableStyleId>
              </a:tblPr>
              <a:tblGrid>
                <a:gridCol w="4305300">
                  <a:extLst>
                    <a:ext uri="{9D8B030D-6E8A-4147-A177-3AD203B41FA5}">
                      <a16:colId xmlns:a16="http://schemas.microsoft.com/office/drawing/2014/main" val="20000"/>
                    </a:ext>
                  </a:extLst>
                </a:gridCol>
                <a:gridCol w="4305300">
                  <a:extLst>
                    <a:ext uri="{9D8B030D-6E8A-4147-A177-3AD203B41FA5}">
                      <a16:colId xmlns:a16="http://schemas.microsoft.com/office/drawing/2014/main" val="20001"/>
                    </a:ext>
                  </a:extLst>
                </a:gridCol>
              </a:tblGrid>
              <a:tr h="5181600">
                <a:tc>
                  <a:txBody>
                    <a:bodyPr/>
                    <a:lstStyle/>
                    <a:p>
                      <a:r>
                        <a:rPr lang="en-IN" dirty="0"/>
                        <a:t>import static org.junit.Assert.assertEquals;			</a:t>
                      </a:r>
                    </a:p>
                    <a:p>
                      <a:r>
                        <a:rPr lang="en-IN" dirty="0"/>
                        <a:t>import org.junit.Ignore;	</a:t>
                      </a:r>
                    </a:p>
                    <a:p>
                      <a:r>
                        <a:rPr lang="en-IN" dirty="0"/>
                        <a:t>import org.junit.Test;	</a:t>
                      </a:r>
                    </a:p>
                    <a:p>
                      <a:r>
                        <a:rPr lang="en-IN" dirty="0"/>
                        <a:t>public class </a:t>
                      </a:r>
                      <a:r>
                        <a:rPr lang="en-IN" dirty="0" err="1"/>
                        <a:t>JunitTestDemo</a:t>
                      </a:r>
                      <a:r>
                        <a:rPr lang="en-IN" dirty="0"/>
                        <a:t> {		</a:t>
                      </a:r>
                    </a:p>
                    <a:p>
                      <a:r>
                        <a:rPr lang="en-IN" dirty="0"/>
                        <a:t>    public String message = “User"; JUnitMessage junitMessage = new JUnitMessage(message);		</a:t>
                      </a:r>
                    </a:p>
                    <a:p>
                      <a:r>
                        <a:rPr lang="en-IN" dirty="0"/>
                        <a:t>    @Ignore("not yet ready , Please ignore.")				</a:t>
                      </a:r>
                    </a:p>
                    <a:p>
                      <a:r>
                        <a:rPr lang="en-IN" dirty="0"/>
                        <a:t>    @Test		</a:t>
                      </a:r>
                    </a:p>
                    <a:p>
                      <a:r>
                        <a:rPr lang="en-IN" dirty="0"/>
                        <a:t>    public void testJUnitMessage() {		</a:t>
                      </a:r>
                    </a:p>
                    <a:p>
                      <a:r>
                        <a:rPr lang="en-IN" dirty="0"/>
                        <a:t>        </a:t>
                      </a:r>
                      <a:r>
                        <a:rPr lang="en-IN" dirty="0" err="1"/>
                        <a:t>System.out.println</a:t>
                      </a:r>
                      <a:r>
                        <a:rPr lang="en-IN" dirty="0"/>
                        <a:t>(" Hello Message is printing ");				</a:t>
                      </a:r>
                    </a:p>
                    <a:p>
                      <a:r>
                        <a:rPr lang="en-IN" dirty="0"/>
                        <a:t>	</a:t>
                      </a:r>
                    </a:p>
                    <a:p>
                      <a:endParaRPr lang="en-IN" dirty="0"/>
                    </a:p>
                  </a:txBody>
                  <a:tcPr/>
                </a:tc>
                <a:tc>
                  <a:txBody>
                    <a:bodyPr/>
                    <a:lstStyle/>
                    <a:p>
                      <a:r>
                        <a:rPr lang="en-IN" dirty="0"/>
                        <a:t> assertEquals(message, junitMessage.printMessage());					</a:t>
                      </a:r>
                    </a:p>
                    <a:p>
                      <a:r>
                        <a:rPr lang="en-IN" dirty="0"/>
                        <a:t>    }	</a:t>
                      </a:r>
                    </a:p>
                    <a:p>
                      <a:endParaRPr lang="en-IN" dirty="0"/>
                    </a:p>
                    <a:p>
                      <a:r>
                        <a:rPr lang="en-IN" dirty="0"/>
                        <a:t>@Test		</a:t>
                      </a:r>
                    </a:p>
                    <a:p>
                      <a:r>
                        <a:rPr lang="en-IN" dirty="0"/>
                        <a:t>    public void testJUnitHiMessage() {					</a:t>
                      </a:r>
                    </a:p>
                    <a:p>
                      <a:r>
                        <a:rPr lang="en-IN" dirty="0"/>
                        <a:t>        message=“Greetings!!" +message;							</a:t>
                      </a:r>
                    </a:p>
                    <a:p>
                      <a:r>
                        <a:rPr lang="en-IN" dirty="0"/>
                        <a:t>        </a:t>
                      </a:r>
                      <a:r>
                        <a:rPr lang="en-IN" dirty="0" err="1"/>
                        <a:t>System.out.println</a:t>
                      </a:r>
                      <a:r>
                        <a:rPr lang="en-IN" dirty="0"/>
                        <a:t>(“Hello Greetings !! Message is printing ");					</a:t>
                      </a:r>
                    </a:p>
                    <a:p>
                      <a:r>
                        <a:rPr lang="en-IN" dirty="0"/>
                        <a:t>        assertEquals(message, junitMessage.printHiMessage());					</a:t>
                      </a:r>
                    </a:p>
                    <a:p>
                      <a:endParaRPr lang="en-IN" dirty="0"/>
                    </a:p>
                    <a:p>
                      <a:r>
                        <a:rPr lang="en-IN" dirty="0"/>
                        <a:t>    }		</a:t>
                      </a:r>
                    </a:p>
                    <a:p>
                      <a:r>
                        <a:rPr lang="en-IN" dirty="0"/>
                        <a:t>}	</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16387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Time Test</a:t>
            </a:r>
          </a:p>
        </p:txBody>
      </p:sp>
      <p:sp>
        <p:nvSpPr>
          <p:cNvPr id="3" name="Content Placeholder 2"/>
          <p:cNvSpPr>
            <a:spLocks noGrp="1"/>
          </p:cNvSpPr>
          <p:nvPr>
            <p:ph idx="1"/>
          </p:nvPr>
        </p:nvSpPr>
        <p:spPr>
          <a:xfrm>
            <a:off x="457200" y="1066800"/>
            <a:ext cx="8229600" cy="5059363"/>
          </a:xfrm>
        </p:spPr>
        <p:txBody>
          <a:bodyPr>
            <a:normAutofit/>
          </a:bodyPr>
          <a:lstStyle/>
          <a:p>
            <a:r>
              <a:rPr lang="en-IN" sz="2000" b="0" dirty="0"/>
              <a:t>A test case is marked failed automatically, if its takes more than the specified milliseconds.</a:t>
            </a:r>
          </a:p>
          <a:p>
            <a:r>
              <a:rPr lang="en-IN" sz="2000" b="0" dirty="0"/>
              <a:t>With @Test annotation we will use a parameter called as timeout.</a:t>
            </a:r>
          </a:p>
          <a:p>
            <a:r>
              <a:rPr lang="en-IN" sz="2000" dirty="0"/>
              <a:t>Syntax:</a:t>
            </a:r>
          </a:p>
          <a:p>
            <a:pPr marL="457200" lvl="1" indent="0">
              <a:buNone/>
            </a:pPr>
            <a:r>
              <a:rPr lang="en-IN" sz="1800" dirty="0"/>
              <a:t>@Test(timeout=1000)</a:t>
            </a:r>
          </a:p>
          <a:p>
            <a:pPr marL="457200" lvl="1" indent="0">
              <a:buNone/>
            </a:pPr>
            <a:r>
              <a:rPr lang="en-IN" sz="1800" dirty="0"/>
              <a:t>	public void testWithTimeout() {		..</a:t>
            </a:r>
          </a:p>
          <a:p>
            <a:pPr marL="457200" lvl="1" indent="0">
              <a:buNone/>
            </a:pPr>
            <a:r>
              <a:rPr lang="en-IN" sz="1800" dirty="0"/>
              <a:t>	}	</a:t>
            </a:r>
          </a:p>
        </p:txBody>
      </p:sp>
    </p:spTree>
    <p:extLst>
      <p:ext uri="{BB962C8B-B14F-4D97-AF65-F5344CB8AC3E}">
        <p14:creationId xmlns:p14="http://schemas.microsoft.com/office/powerpoint/2010/main" val="1233028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Demo Duration: 10 min </a:t>
            </a:r>
          </a:p>
        </p:txBody>
      </p:sp>
      <p:graphicFrame>
        <p:nvGraphicFramePr>
          <p:cNvPr id="4" name="Table 3"/>
          <p:cNvGraphicFramePr>
            <a:graphicFrameLocks noGrp="1"/>
          </p:cNvGraphicFramePr>
          <p:nvPr>
            <p:extLst>
              <p:ext uri="{D42A27DB-BD31-4B8C-83A1-F6EECF244321}">
                <p14:modId xmlns:p14="http://schemas.microsoft.com/office/powerpoint/2010/main" val="3903518416"/>
              </p:ext>
            </p:extLst>
          </p:nvPr>
        </p:nvGraphicFramePr>
        <p:xfrm>
          <a:off x="152400" y="1397000"/>
          <a:ext cx="8763000" cy="5156200"/>
        </p:xfrm>
        <a:graphic>
          <a:graphicData uri="http://schemas.openxmlformats.org/drawingml/2006/table">
            <a:tbl>
              <a:tblPr firstRow="1" bandRow="1">
                <a:tableStyleId>{21E4AEA4-8DFA-4A89-87EB-49C32662AFE0}</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5156200">
                <a:tc>
                  <a:txBody>
                    <a:bodyPr/>
                    <a:lstStyle/>
                    <a:p>
                      <a:r>
                        <a:rPr lang="en-IN" dirty="0"/>
                        <a:t>import org.junit.Rule;</a:t>
                      </a:r>
                    </a:p>
                    <a:p>
                      <a:r>
                        <a:rPr lang="en-IN" dirty="0"/>
                        <a:t>import org.junit.Test;</a:t>
                      </a:r>
                    </a:p>
                    <a:p>
                      <a:r>
                        <a:rPr lang="en-IN" dirty="0"/>
                        <a:t>import org.junit.rules.Timeout;</a:t>
                      </a:r>
                    </a:p>
                    <a:p>
                      <a:endParaRPr lang="en-IN" dirty="0"/>
                    </a:p>
                    <a:p>
                      <a:r>
                        <a:rPr lang="en-IN" dirty="0"/>
                        <a:t>public class HasGlobalTimeout {</a:t>
                      </a:r>
                    </a:p>
                    <a:p>
                      <a:r>
                        <a:rPr lang="en-IN" dirty="0"/>
                        <a:t>    public static String log;</a:t>
                      </a:r>
                    </a:p>
                    <a:p>
                      <a:r>
                        <a:rPr lang="en-IN" dirty="0"/>
                        <a:t>    private final CountDownLatch latch = new CountDownLatch(1);</a:t>
                      </a:r>
                    </a:p>
                    <a:p>
                      <a:endParaRPr lang="en-IN" dirty="0"/>
                    </a:p>
                    <a:p>
                      <a:r>
                        <a:rPr lang="en-IN" dirty="0"/>
                        <a:t>    @Rule</a:t>
                      </a:r>
                    </a:p>
                    <a:p>
                      <a:r>
                        <a:rPr lang="en-IN" dirty="0"/>
                        <a:t>    public Timeout globalTimeout = Timeout.seconds(10); // 10 seconds max per method tested</a:t>
                      </a:r>
                    </a:p>
                    <a:p>
                      <a:endParaRPr lang="en-IN" dirty="0"/>
                    </a:p>
                  </a:txBody>
                  <a:tcPr/>
                </a:tc>
                <a:tc>
                  <a:txBody>
                    <a:bodyPr/>
                    <a:lstStyle/>
                    <a:p>
                      <a:r>
                        <a:rPr lang="en-IN" dirty="0"/>
                        <a:t> @Test</a:t>
                      </a:r>
                    </a:p>
                    <a:p>
                      <a:r>
                        <a:rPr lang="en-IN" dirty="0"/>
                        <a:t>    public void testSleepForTooLong() throws Exception {</a:t>
                      </a:r>
                    </a:p>
                    <a:p>
                      <a:r>
                        <a:rPr lang="en-IN" dirty="0"/>
                        <a:t>        log += "ran1";</a:t>
                      </a:r>
                    </a:p>
                    <a:p>
                      <a:r>
                        <a:rPr lang="en-IN" dirty="0"/>
                        <a:t>        TimeUnit.SECONDS.sleep(100); // sleep for 100 seconds</a:t>
                      </a:r>
                    </a:p>
                    <a:p>
                      <a:r>
                        <a:rPr lang="en-IN" dirty="0"/>
                        <a:t>    }</a:t>
                      </a:r>
                    </a:p>
                    <a:p>
                      <a:endParaRPr lang="en-IN" dirty="0"/>
                    </a:p>
                    <a:p>
                      <a:r>
                        <a:rPr lang="en-IN" dirty="0"/>
                        <a:t>    @Test</a:t>
                      </a:r>
                    </a:p>
                    <a:p>
                      <a:r>
                        <a:rPr lang="en-IN" dirty="0"/>
                        <a:t>    public void testBlockForever() throws Exception {</a:t>
                      </a:r>
                    </a:p>
                    <a:p>
                      <a:r>
                        <a:rPr lang="en-IN" dirty="0"/>
                        <a:t>        log += "ran2";</a:t>
                      </a:r>
                    </a:p>
                    <a:p>
                      <a:r>
                        <a:rPr lang="en-IN" dirty="0"/>
                        <a:t>        latch.await(); // will block </a:t>
                      </a:r>
                    </a:p>
                    <a:p>
                      <a:r>
                        <a:rPr lang="en-IN" dirty="0"/>
                        <a:t>    }</a:t>
                      </a:r>
                    </a:p>
                    <a:p>
                      <a:r>
                        <a:rPr lang="en-IN" dirty="0"/>
                        <a:t>}</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08801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Exception Test</a:t>
            </a:r>
          </a:p>
        </p:txBody>
      </p:sp>
      <p:sp>
        <p:nvSpPr>
          <p:cNvPr id="3" name="Content Placeholder 2"/>
          <p:cNvSpPr>
            <a:spLocks noGrp="1"/>
          </p:cNvSpPr>
          <p:nvPr>
            <p:ph idx="1"/>
          </p:nvPr>
        </p:nvSpPr>
        <p:spPr/>
        <p:txBody>
          <a:bodyPr>
            <a:normAutofit/>
          </a:bodyPr>
          <a:lstStyle/>
          <a:p>
            <a:r>
              <a:rPr lang="en-IN" sz="2000" b="0" dirty="0"/>
              <a:t>JUnit helps not only in exception tracing but also checks if expected exception is thrown by the code or not.</a:t>
            </a:r>
          </a:p>
          <a:p>
            <a:r>
              <a:rPr lang="en-IN" sz="2000" b="0" dirty="0"/>
              <a:t>Exception Testing</a:t>
            </a:r>
          </a:p>
          <a:p>
            <a:pPr lvl="1"/>
            <a:r>
              <a:rPr lang="en-IN" sz="1800" dirty="0"/>
              <a:t>Optional parameter (expected) of @test annotation and</a:t>
            </a:r>
          </a:p>
          <a:p>
            <a:pPr lvl="1"/>
            <a:r>
              <a:rPr lang="en-IN" sz="1800" b="0" dirty="0"/>
              <a:t>To trace the information ,"fail()" can be used</a:t>
            </a:r>
          </a:p>
          <a:p>
            <a:r>
              <a:rPr lang="en-IN" sz="2000" b="0" dirty="0"/>
              <a:t>The exception class given in the parameter of </a:t>
            </a:r>
            <a:r>
              <a:rPr lang="en-IN" sz="2000" dirty="0"/>
              <a:t>@test annotation</a:t>
            </a:r>
            <a:r>
              <a:rPr lang="en-IN" sz="2000" b="0" dirty="0"/>
              <a:t> which is an optional parameter must be same. The test will fail if this condition fails.</a:t>
            </a:r>
          </a:p>
          <a:p>
            <a:pPr lvl="1"/>
            <a:r>
              <a:rPr lang="en-IN" sz="1800" b="1" dirty="0"/>
              <a:t>Example@Test(expected=IllegalArgumentException.class)</a:t>
            </a:r>
            <a:endParaRPr lang="en-IN" sz="1800" b="0" dirty="0"/>
          </a:p>
          <a:p>
            <a:pPr lvl="1"/>
            <a:endParaRPr lang="en-IN" sz="1800" dirty="0"/>
          </a:p>
        </p:txBody>
      </p:sp>
    </p:spTree>
    <p:extLst>
      <p:ext uri="{BB962C8B-B14F-4D97-AF65-F5344CB8AC3E}">
        <p14:creationId xmlns:p14="http://schemas.microsoft.com/office/powerpoint/2010/main" val="3979320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graphicFrame>
        <p:nvGraphicFramePr>
          <p:cNvPr id="4" name="Table 3"/>
          <p:cNvGraphicFramePr>
            <a:graphicFrameLocks noGrp="1"/>
          </p:cNvGraphicFramePr>
          <p:nvPr>
            <p:extLst>
              <p:ext uri="{D42A27DB-BD31-4B8C-83A1-F6EECF244321}">
                <p14:modId xmlns:p14="http://schemas.microsoft.com/office/powerpoint/2010/main" val="3007205045"/>
              </p:ext>
            </p:extLst>
          </p:nvPr>
        </p:nvGraphicFramePr>
        <p:xfrm>
          <a:off x="228600" y="1397000"/>
          <a:ext cx="8686800" cy="3931920"/>
        </p:xfrm>
        <a:graphic>
          <a:graphicData uri="http://schemas.openxmlformats.org/drawingml/2006/table">
            <a:tbl>
              <a:tblPr firstRow="1" bandRow="1">
                <a:tableStyleId>{21E4AEA4-8DFA-4A89-87EB-49C32662AFE0}</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0840">
                <a:tc>
                  <a:txBody>
                    <a:bodyPr/>
                    <a:lstStyle/>
                    <a:p>
                      <a:r>
                        <a:rPr lang="en-IN" dirty="0"/>
                        <a:t>public class JUnitMessage{</a:t>
                      </a:r>
                    </a:p>
                    <a:p>
                      <a:endParaRPr lang="en-IN" dirty="0"/>
                    </a:p>
                    <a:p>
                      <a:r>
                        <a:rPr lang="en-IN" dirty="0"/>
                        <a:t>private String message;</a:t>
                      </a:r>
                    </a:p>
                    <a:p>
                      <a:endParaRPr lang="en-IN" dirty="0"/>
                    </a:p>
                    <a:p>
                      <a:r>
                        <a:rPr lang="en-IN" dirty="0"/>
                        <a:t>public JUnitMessage(String message) {</a:t>
                      </a:r>
                    </a:p>
                    <a:p>
                      <a:r>
                        <a:rPr lang="en-IN" dirty="0"/>
                        <a:t>		this.message = message;</a:t>
                      </a:r>
                    </a:p>
                    <a:p>
                      <a:r>
                        <a:rPr lang="en-IN" dirty="0"/>
                        <a:t>	}</a:t>
                      </a:r>
                    </a:p>
                    <a:p>
                      <a:endParaRPr lang="en-IN" dirty="0"/>
                    </a:p>
                    <a:p>
                      <a:r>
                        <a:rPr lang="en-IN" dirty="0"/>
                        <a:t>public void printMessage(){</a:t>
                      </a:r>
                    </a:p>
                    <a:p>
                      <a:endParaRPr lang="en-IN" dirty="0"/>
                    </a:p>
                    <a:p>
                      <a:r>
                        <a:rPr lang="en-IN" dirty="0"/>
                        <a:t>	System.out.println(message); </a:t>
                      </a:r>
                    </a:p>
                    <a:p>
                      <a:r>
                        <a:rPr lang="en-IN" dirty="0"/>
                        <a:t>	int divide=1/0;</a:t>
                      </a:r>
                    </a:p>
                    <a:p>
                      <a:endParaRPr lang="en-IN" dirty="0"/>
                    </a:p>
                    <a:p>
                      <a:r>
                        <a:rPr lang="en-IN" dirty="0"/>
                        <a:t>}</a:t>
                      </a:r>
                    </a:p>
                  </a:txBody>
                  <a:tcPr/>
                </a:tc>
                <a:tc>
                  <a:txBody>
                    <a:bodyPr/>
                    <a:lstStyle/>
                    <a:p>
                      <a:r>
                        <a:rPr lang="en-IN" dirty="0"/>
                        <a:t>public String printHiMessage(){ </a:t>
                      </a:r>
                    </a:p>
                    <a:p>
                      <a:endParaRPr lang="en-IN" dirty="0"/>
                    </a:p>
                    <a:p>
                      <a:r>
                        <a:rPr lang="en-IN" dirty="0"/>
                        <a:t>	message="Hi!" + message;</a:t>
                      </a:r>
                    </a:p>
                    <a:p>
                      <a:r>
                        <a:rPr lang="en-IN" dirty="0"/>
                        <a:t>	</a:t>
                      </a:r>
                    </a:p>
                    <a:p>
                      <a:r>
                        <a:rPr lang="en-IN" dirty="0"/>
                        <a:t>	System.out.println(message);</a:t>
                      </a:r>
                    </a:p>
                    <a:p>
                      <a:endParaRPr lang="en-IN" dirty="0"/>
                    </a:p>
                    <a:p>
                      <a:r>
                        <a:rPr lang="en-IN" dirty="0"/>
                        <a:t>	return message;</a:t>
                      </a:r>
                    </a:p>
                    <a:p>
                      <a:r>
                        <a:rPr lang="en-IN" dirty="0"/>
                        <a:t>}</a:t>
                      </a:r>
                    </a:p>
                    <a:p>
                      <a:endParaRPr lang="en-IN" dirty="0"/>
                    </a:p>
                    <a:p>
                      <a:r>
                        <a:rPr lang="en-IN" dirty="0"/>
                        <a:t>}</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9189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Parameterized Test</a:t>
            </a:r>
          </a:p>
        </p:txBody>
      </p:sp>
      <p:sp>
        <p:nvSpPr>
          <p:cNvPr id="3" name="Content Placeholder 2"/>
          <p:cNvSpPr>
            <a:spLocks noGrp="1"/>
          </p:cNvSpPr>
          <p:nvPr>
            <p:ph idx="1"/>
          </p:nvPr>
        </p:nvSpPr>
        <p:spPr>
          <a:xfrm>
            <a:off x="381000" y="1143000"/>
            <a:ext cx="8229600" cy="5257800"/>
          </a:xfrm>
        </p:spPr>
        <p:txBody>
          <a:bodyPr>
            <a:noAutofit/>
          </a:bodyPr>
          <a:lstStyle/>
          <a:p>
            <a:r>
              <a:rPr lang="en-IN" sz="2000" b="0" dirty="0"/>
              <a:t>Here the tests are conducted by using various values repeated times.</a:t>
            </a:r>
          </a:p>
          <a:p>
            <a:r>
              <a:rPr lang="en-IN" sz="2000" b="0" dirty="0"/>
              <a:t>As only the inputs and results differ, lot of time is saved as far as the work of developer is concerned.</a:t>
            </a:r>
          </a:p>
          <a:p>
            <a:pPr marL="0" indent="0">
              <a:buNone/>
            </a:pPr>
            <a:r>
              <a:rPr lang="en-IN" sz="2000" b="0" dirty="0"/>
              <a:t>     Make a test with various parameters by following below steps:</a:t>
            </a:r>
          </a:p>
          <a:p>
            <a:pPr marL="800100" lvl="1" indent="-342900">
              <a:buFont typeface="+mj-lt"/>
              <a:buAutoNum type="arabicParenR"/>
            </a:pPr>
            <a:r>
              <a:rPr lang="en-IN" sz="1800" dirty="0"/>
              <a:t>Class must be with annotation- @</a:t>
            </a:r>
            <a:r>
              <a:rPr lang="en-IN" sz="1800" dirty="0" err="1"/>
              <a:t>RunWith</a:t>
            </a:r>
            <a:r>
              <a:rPr lang="en-IN" sz="1800" dirty="0"/>
              <a:t>.</a:t>
            </a:r>
          </a:p>
          <a:p>
            <a:pPr marL="800100" lvl="1" indent="-342900">
              <a:buFont typeface="+mj-lt"/>
              <a:buAutoNum type="arabicParenR"/>
            </a:pPr>
            <a:r>
              <a:rPr lang="en-IN" sz="1800" dirty="0"/>
              <a:t>The testing data should be defined by a method which is public and static, with @Parameters, This returns an object collection i.e. Array.</a:t>
            </a:r>
          </a:p>
          <a:p>
            <a:pPr marL="800100" lvl="1" indent="-342900">
              <a:buFont typeface="+mj-lt"/>
              <a:buAutoNum type="arabicParenR"/>
            </a:pPr>
            <a:r>
              <a:rPr lang="en-IN" sz="1800" dirty="0"/>
              <a:t>Instance variable must be created for every test data column.</a:t>
            </a:r>
          </a:p>
          <a:p>
            <a:pPr marL="800100" lvl="1" indent="-342900">
              <a:buFont typeface="+mj-lt"/>
              <a:buAutoNum type="arabicParenR"/>
            </a:pPr>
            <a:r>
              <a:rPr lang="en-IN" sz="1800" dirty="0"/>
              <a:t>Using the test data use the @Parameter annotation for the  public fields to retrieve the injected test values injected or  a public constructor can be created to 1 testing data row.</a:t>
            </a:r>
          </a:p>
          <a:p>
            <a:pPr marL="800100" lvl="1" indent="-342900">
              <a:buFont typeface="+mj-lt"/>
              <a:buAutoNum type="arabicParenR"/>
            </a:pPr>
            <a:r>
              <a:rPr lang="en-IN" sz="1800" dirty="0"/>
              <a:t>Test cases to be created by using the instance variables.</a:t>
            </a:r>
          </a:p>
        </p:txBody>
      </p:sp>
    </p:spTree>
    <p:extLst>
      <p:ext uri="{BB962C8B-B14F-4D97-AF65-F5344CB8AC3E}">
        <p14:creationId xmlns:p14="http://schemas.microsoft.com/office/powerpoint/2010/main" val="1878103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3ED2F-409A-4C49-B056-07E34D8DE08E}"/>
              </a:ext>
            </a:extLst>
          </p:cNvPr>
          <p:cNvSpPr>
            <a:spLocks noGrp="1"/>
          </p:cNvSpPr>
          <p:nvPr>
            <p:ph type="title"/>
          </p:nvPr>
        </p:nvSpPr>
        <p:spPr>
          <a:xfrm>
            <a:off x="1371600" y="914400"/>
            <a:ext cx="6934200" cy="639762"/>
          </a:xfrm>
        </p:spPr>
        <p:txBody>
          <a:bodyPr/>
          <a:lstStyle/>
          <a:p>
            <a:r>
              <a:rPr lang="en-IN" dirty="0">
                <a:solidFill>
                  <a:schemeClr val="tx1">
                    <a:lumMod val="95000"/>
                    <a:lumOff val="5000"/>
                  </a:schemeClr>
                </a:solidFill>
              </a:rPr>
              <a:t>How To Write Testcase In Junit</a:t>
            </a:r>
          </a:p>
        </p:txBody>
      </p:sp>
      <p:sp>
        <p:nvSpPr>
          <p:cNvPr id="3" name="Content Placeholder 2">
            <a:extLst>
              <a:ext uri="{FF2B5EF4-FFF2-40B4-BE49-F238E27FC236}">
                <a16:creationId xmlns:a16="http://schemas.microsoft.com/office/drawing/2014/main" id="{916B84A0-9C93-4BC2-A6A2-A59EDC2D751F}"/>
              </a:ext>
            </a:extLst>
          </p:cNvPr>
          <p:cNvSpPr>
            <a:spLocks noGrp="1"/>
          </p:cNvSpPr>
          <p:nvPr>
            <p:ph idx="1"/>
          </p:nvPr>
        </p:nvSpPr>
        <p:spPr>
          <a:xfrm>
            <a:off x="158840" y="2590800"/>
            <a:ext cx="3111483" cy="1600199"/>
          </a:xfrm>
        </p:spPr>
        <p:txBody>
          <a:bodyPr>
            <a:noAutofit/>
          </a:bodyPr>
          <a:lstStyle/>
          <a:p>
            <a:pPr>
              <a:buFont typeface="Wingdings" panose="05000000000000000000" pitchFamily="2" charset="2"/>
              <a:buChar char="Ø"/>
            </a:pPr>
            <a:r>
              <a:rPr lang="en-IN" sz="2000" b="0" dirty="0"/>
              <a:t>Create a New Java Project and name it</a:t>
            </a:r>
          </a:p>
          <a:p>
            <a:pPr>
              <a:buFont typeface="Wingdings" panose="05000000000000000000" pitchFamily="2" charset="2"/>
              <a:buChar char="Ø"/>
            </a:pPr>
            <a:endParaRPr lang="en-IN" sz="2000" b="0" dirty="0"/>
          </a:p>
        </p:txBody>
      </p:sp>
      <p:sp>
        <p:nvSpPr>
          <p:cNvPr id="5" name="Title 1">
            <a:extLst>
              <a:ext uri="{FF2B5EF4-FFF2-40B4-BE49-F238E27FC236}">
                <a16:creationId xmlns:a16="http://schemas.microsoft.com/office/drawing/2014/main" id="{A6A3ED2F-409A-4C49-B056-07E34D8DE08E}"/>
              </a:ext>
            </a:extLst>
          </p:cNvPr>
          <p:cNvSpPr txBox="1">
            <a:spLocks/>
          </p:cNvSpPr>
          <p:nvPr/>
        </p:nvSpPr>
        <p:spPr>
          <a:xfrm>
            <a:off x="2133600" y="228600"/>
            <a:ext cx="6934200" cy="6397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r>
              <a:rPr lang="en-IN" dirty="0"/>
              <a:t>Demo: Writing a Test Duration:10 min </a:t>
            </a:r>
          </a:p>
        </p:txBody>
      </p:sp>
      <p:pic>
        <p:nvPicPr>
          <p:cNvPr id="6" name="Picture 5">
            <a:extLst>
              <a:ext uri="{FF2B5EF4-FFF2-40B4-BE49-F238E27FC236}">
                <a16:creationId xmlns:a16="http://schemas.microsoft.com/office/drawing/2014/main" id="{B0DF33EC-BC0E-489B-A50F-7DE8DAF24F66}"/>
              </a:ext>
            </a:extLst>
          </p:cNvPr>
          <p:cNvPicPr>
            <a:picLocks noChangeAspect="1"/>
          </p:cNvPicPr>
          <p:nvPr/>
        </p:nvPicPr>
        <p:blipFill rotWithShape="1">
          <a:blip r:embed="rId3"/>
          <a:srcRect l="31667" t="7016" r="30833" b="27767"/>
          <a:stretch/>
        </p:blipFill>
        <p:spPr>
          <a:xfrm>
            <a:off x="3810000" y="1628553"/>
            <a:ext cx="3429000" cy="3352801"/>
          </a:xfrm>
          <a:prstGeom prst="rect">
            <a:avLst/>
          </a:prstGeom>
        </p:spPr>
      </p:pic>
    </p:spTree>
    <p:extLst>
      <p:ext uri="{BB962C8B-B14F-4D97-AF65-F5344CB8AC3E}">
        <p14:creationId xmlns:p14="http://schemas.microsoft.com/office/powerpoint/2010/main" val="743575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Syntax</a:t>
            </a:r>
          </a:p>
        </p:txBody>
      </p:sp>
      <p:graphicFrame>
        <p:nvGraphicFramePr>
          <p:cNvPr id="4" name="Table 3"/>
          <p:cNvGraphicFramePr>
            <a:graphicFrameLocks noGrp="1"/>
          </p:cNvGraphicFramePr>
          <p:nvPr>
            <p:extLst>
              <p:ext uri="{D42A27DB-BD31-4B8C-83A1-F6EECF244321}">
                <p14:modId xmlns:p14="http://schemas.microsoft.com/office/powerpoint/2010/main" val="669036622"/>
              </p:ext>
            </p:extLst>
          </p:nvPr>
        </p:nvGraphicFramePr>
        <p:xfrm>
          <a:off x="457200" y="1397000"/>
          <a:ext cx="8153400" cy="3632200"/>
        </p:xfrm>
        <a:graphic>
          <a:graphicData uri="http://schemas.openxmlformats.org/drawingml/2006/table">
            <a:tbl>
              <a:tblPr firstRow="1" bandRow="1">
                <a:tableStyleId>{21E4AEA4-8DFA-4A89-87EB-49C32662AFE0}</a:tableStyleId>
              </a:tblPr>
              <a:tblGrid>
                <a:gridCol w="8153400">
                  <a:extLst>
                    <a:ext uri="{9D8B030D-6E8A-4147-A177-3AD203B41FA5}">
                      <a16:colId xmlns:a16="http://schemas.microsoft.com/office/drawing/2014/main" val="20000"/>
                    </a:ext>
                  </a:extLst>
                </a:gridCol>
              </a:tblGrid>
              <a:tr h="3632200">
                <a:tc>
                  <a:txBody>
                    <a:bodyPr/>
                    <a:lstStyle/>
                    <a:p>
                      <a:endParaRPr lang="en-IN" sz="2000" dirty="0"/>
                    </a:p>
                    <a:p>
                      <a:r>
                        <a:rPr lang="en-IN" sz="2000" dirty="0"/>
                        <a:t>  // Define the test data</a:t>
                      </a:r>
                    </a:p>
                    <a:p>
                      <a:r>
                        <a:rPr lang="en-IN" sz="2000" dirty="0"/>
                        <a:t>    @Parameterized.Parameters(name = "{index}: Test with a1={0}, a2 ={1}, result is:{2} ")</a:t>
                      </a:r>
                    </a:p>
                    <a:p>
                      <a:r>
                        <a:rPr lang="en-IN" sz="2000" dirty="0"/>
                        <a:t>    public static Collection&lt;Object[]&gt; data() {</a:t>
                      </a:r>
                    </a:p>
                    <a:p>
                      <a:r>
                        <a:rPr lang="en-IN" sz="2000" dirty="0"/>
                        <a:t>        Object[][] data = new Object[][]{{1, 3, 3}, {4, 3, 12}, {100, 4, 400}};</a:t>
                      </a:r>
                    </a:p>
                    <a:p>
                      <a:r>
                        <a:rPr lang="en-IN" sz="2000" dirty="0"/>
                        <a:t>        return Arrays.asList(data);</a:t>
                      </a:r>
                    </a:p>
                    <a:p>
                      <a:r>
                        <a:rPr lang="en-IN" sz="2000" dirty="0"/>
                        <a:t>    }</a:t>
                      </a:r>
                    </a:p>
                    <a:p>
                      <a:endParaRPr lang="en-IN" sz="2000"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98957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Demo Duration:10 min</a:t>
            </a:r>
          </a:p>
        </p:txBody>
      </p:sp>
      <p:graphicFrame>
        <p:nvGraphicFramePr>
          <p:cNvPr id="4" name="Table 3"/>
          <p:cNvGraphicFramePr>
            <a:graphicFrameLocks noGrp="1"/>
          </p:cNvGraphicFramePr>
          <p:nvPr>
            <p:extLst>
              <p:ext uri="{D42A27DB-BD31-4B8C-83A1-F6EECF244321}">
                <p14:modId xmlns:p14="http://schemas.microsoft.com/office/powerpoint/2010/main" val="756215148"/>
              </p:ext>
            </p:extLst>
          </p:nvPr>
        </p:nvGraphicFramePr>
        <p:xfrm>
          <a:off x="228600" y="914400"/>
          <a:ext cx="8915400" cy="5547360"/>
        </p:xfrm>
        <a:graphic>
          <a:graphicData uri="http://schemas.openxmlformats.org/drawingml/2006/table">
            <a:tbl>
              <a:tblPr firstRow="1" bandRow="1">
                <a:tableStyleId>{21E4AEA4-8DFA-4A89-87EB-49C32662AFE0}</a:tableStyleId>
              </a:tblPr>
              <a:tblGrid>
                <a:gridCol w="4457700">
                  <a:extLst>
                    <a:ext uri="{9D8B030D-6E8A-4147-A177-3AD203B41FA5}">
                      <a16:colId xmlns:a16="http://schemas.microsoft.com/office/drawing/2014/main" val="20000"/>
                    </a:ext>
                  </a:extLst>
                </a:gridCol>
                <a:gridCol w="4457700">
                  <a:extLst>
                    <a:ext uri="{9D8B030D-6E8A-4147-A177-3AD203B41FA5}">
                      <a16:colId xmlns:a16="http://schemas.microsoft.com/office/drawing/2014/main" val="20001"/>
                    </a:ext>
                  </a:extLst>
                </a:gridCol>
              </a:tblGrid>
              <a:tr h="5547360">
                <a:tc>
                  <a:txBody>
                    <a:bodyPr/>
                    <a:lstStyle/>
                    <a:p>
                      <a:r>
                        <a:rPr lang="en-IN" sz="1600" dirty="0"/>
                        <a:t>import org.junit.Test;</a:t>
                      </a:r>
                    </a:p>
                    <a:p>
                      <a:r>
                        <a:rPr lang="en-IN" sz="1600" dirty="0"/>
                        <a:t>import org.junit.runner.RunWith;</a:t>
                      </a:r>
                    </a:p>
                    <a:p>
                      <a:r>
                        <a:rPr lang="en-IN" sz="1600" dirty="0"/>
                        <a:t>import org.junit.runners.Parameterized;</a:t>
                      </a:r>
                    </a:p>
                    <a:p>
                      <a:r>
                        <a:rPr lang="en-IN" sz="1600" dirty="0"/>
                        <a:t>import java.util.Arrays;</a:t>
                      </a:r>
                    </a:p>
                    <a:p>
                      <a:r>
                        <a:rPr lang="en-IN" sz="1600" dirty="0"/>
                        <a:t>import java.util.Collection;</a:t>
                      </a:r>
                    </a:p>
                    <a:p>
                      <a:r>
                        <a:rPr lang="en-IN" sz="1600" dirty="0"/>
                        <a:t>import static org.junit.Assert.assertEquals;</a:t>
                      </a:r>
                    </a:p>
                    <a:p>
                      <a:r>
                        <a:rPr lang="en-IN" sz="1600" dirty="0"/>
                        <a:t>@RunWith(Parameterized.class)</a:t>
                      </a:r>
                    </a:p>
                    <a:p>
                      <a:r>
                        <a:rPr lang="en-IN" sz="1600" dirty="0"/>
                        <a:t>public class </a:t>
                      </a:r>
                      <a:r>
                        <a:rPr lang="en-IN" sz="1600" dirty="0" err="1"/>
                        <a:t>TestParameterized</a:t>
                      </a:r>
                      <a:r>
                        <a:rPr lang="en-IN" sz="1600" dirty="0"/>
                        <a:t> {</a:t>
                      </a:r>
                    </a:p>
                    <a:p>
                      <a:r>
                        <a:rPr lang="en-IN" sz="1600" dirty="0"/>
                        <a:t>@Parameterized.Parameter(0)</a:t>
                      </a:r>
                    </a:p>
                    <a:p>
                      <a:r>
                        <a:rPr lang="en-IN" sz="1600" dirty="0"/>
                        <a:t>    public int a1;</a:t>
                      </a:r>
                    </a:p>
                    <a:p>
                      <a:r>
                        <a:rPr lang="en-IN" sz="1600" dirty="0"/>
                        <a:t>@Parameterized.Parameter(1)</a:t>
                      </a:r>
                    </a:p>
                    <a:p>
                      <a:r>
                        <a:rPr lang="en-IN" sz="1600" dirty="0"/>
                        <a:t>    public int a2;</a:t>
                      </a:r>
                    </a:p>
                    <a:p>
                      <a:r>
                        <a:rPr lang="en-IN" sz="1600" dirty="0"/>
                        <a:t>    @Parameterized.Parameter(2)</a:t>
                      </a:r>
                    </a:p>
                    <a:p>
                      <a:r>
                        <a:rPr lang="en-IN" sz="1600" dirty="0"/>
                        <a:t>    public int result;</a:t>
                      </a:r>
                    </a:p>
                    <a:p>
                      <a:endParaRPr lang="en-IN" sz="1600" dirty="0"/>
                    </a:p>
                  </a:txBody>
                  <a:tcPr/>
                </a:tc>
                <a:tc>
                  <a:txBody>
                    <a:bodyPr/>
                    <a:lstStyle/>
                    <a:p>
                      <a:r>
                        <a:rPr lang="en-IN" sz="1600" dirty="0"/>
                        <a:t> // creates the test data</a:t>
                      </a:r>
                    </a:p>
                    <a:p>
                      <a:r>
                        <a:rPr lang="en-IN" sz="1600" dirty="0"/>
                        <a:t>    @Parameterized.Parameters(name = "{index}: Test with a1={0}, a2 ={1}, result is:{2} ")</a:t>
                      </a:r>
                    </a:p>
                    <a:p>
                      <a:r>
                        <a:rPr lang="en-IN" sz="1600" dirty="0"/>
                        <a:t>public static Collection&lt;Object[]&gt; data() {</a:t>
                      </a:r>
                    </a:p>
                    <a:p>
                      <a:r>
                        <a:rPr lang="en-IN" sz="1600" dirty="0"/>
                        <a:t>        Object[][] data = new Object[][]{{1, 3, 3}, {4, 3, 12}, {100, 4, 400}};</a:t>
                      </a:r>
                    </a:p>
                    <a:p>
                      <a:r>
                        <a:rPr lang="en-IN" sz="1600" dirty="0"/>
                        <a:t>        return Arrays.asList(data);</a:t>
                      </a:r>
                    </a:p>
                    <a:p>
                      <a:r>
                        <a:rPr lang="en-IN" sz="1600" dirty="0"/>
                        <a:t>    }</a:t>
                      </a:r>
                    </a:p>
                    <a:p>
                      <a:r>
                        <a:rPr lang="en-IN" sz="1600" dirty="0"/>
                        <a:t> @Test</a:t>
                      </a:r>
                    </a:p>
                    <a:p>
                      <a:r>
                        <a:rPr lang="en-IN" sz="1600" dirty="0"/>
                        <a:t>    public void </a:t>
                      </a:r>
                      <a:r>
                        <a:rPr lang="en-IN" sz="1600" dirty="0" err="1"/>
                        <a:t>TestingMultiply</a:t>
                      </a:r>
                      <a:r>
                        <a:rPr lang="en-IN" sz="1600" dirty="0"/>
                        <a:t>() {</a:t>
                      </a:r>
                    </a:p>
                    <a:p>
                      <a:r>
                        <a:rPr lang="en-IN" sz="1600" dirty="0"/>
                        <a:t>        </a:t>
                      </a:r>
                      <a:r>
                        <a:rPr lang="en-IN" sz="1600" dirty="0" err="1"/>
                        <a:t>TestingClass</a:t>
                      </a:r>
                      <a:r>
                        <a:rPr lang="en-IN" sz="1600" dirty="0"/>
                        <a:t> </a:t>
                      </a:r>
                      <a:r>
                        <a:rPr lang="en-IN" sz="1600" dirty="0" err="1"/>
                        <a:t>tc</a:t>
                      </a:r>
                      <a:r>
                        <a:rPr lang="en-IN" sz="1600" dirty="0"/>
                        <a:t> = new </a:t>
                      </a:r>
                      <a:r>
                        <a:rPr lang="en-IN" sz="1600" dirty="0" err="1"/>
                        <a:t>TestingClass</a:t>
                      </a:r>
                      <a:r>
                        <a:rPr lang="en-IN" sz="1600" dirty="0"/>
                        <a:t>();</a:t>
                      </a:r>
                    </a:p>
                    <a:p>
                      <a:r>
                        <a:rPr lang="en-IN" sz="1600" dirty="0"/>
                        <a:t>        assertEquals("Result", result, </a:t>
                      </a:r>
                      <a:r>
                        <a:rPr lang="en-IN" sz="1600" dirty="0" err="1"/>
                        <a:t>tc.multiply</a:t>
                      </a:r>
                      <a:r>
                        <a:rPr lang="en-IN" sz="1600" dirty="0"/>
                        <a:t>(a1, a2));</a:t>
                      </a:r>
                    </a:p>
                    <a:p>
                      <a:r>
                        <a:rPr lang="en-IN" sz="1600" dirty="0"/>
                        <a:t>    }</a:t>
                      </a:r>
                    </a:p>
                    <a:p>
                      <a:r>
                        <a:rPr lang="en-IN" sz="1600" dirty="0"/>
                        <a:t>    // class to be tested</a:t>
                      </a:r>
                    </a:p>
                    <a:p>
                      <a:r>
                        <a:rPr lang="en-IN" sz="1600" dirty="0"/>
                        <a:t>    private class </a:t>
                      </a:r>
                      <a:r>
                        <a:rPr lang="en-IN" sz="1600" dirty="0" err="1"/>
                        <a:t>TestingClass</a:t>
                      </a:r>
                      <a:r>
                        <a:rPr lang="en-IN" sz="1600" dirty="0"/>
                        <a:t> {</a:t>
                      </a:r>
                    </a:p>
                    <a:p>
                      <a:r>
                        <a:rPr lang="en-IN" sz="1600" dirty="0"/>
                        <a:t>        public int multiply(int x, int y) {</a:t>
                      </a:r>
                    </a:p>
                    <a:p>
                      <a:r>
                        <a:rPr lang="en-IN" sz="1600" dirty="0"/>
                        <a:t>            return x * y;</a:t>
                      </a:r>
                    </a:p>
                    <a:p>
                      <a:r>
                        <a:rPr lang="en-IN" sz="1600" dirty="0"/>
                        <a:t>        }</a:t>
                      </a:r>
                    </a:p>
                    <a:p>
                      <a:r>
                        <a:rPr lang="en-IN" sz="1600" dirty="0"/>
                        <a:t>    }</a:t>
                      </a:r>
                    </a:p>
                    <a:p>
                      <a:r>
                        <a:rPr lang="en-IN" sz="1600" dirty="0"/>
                        <a:t>}</a:t>
                      </a:r>
                    </a:p>
                    <a:p>
                      <a:endParaRPr lang="en-IN" sz="1600"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81423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 Plugin</a:t>
            </a:r>
          </a:p>
        </p:txBody>
      </p:sp>
      <p:sp>
        <p:nvSpPr>
          <p:cNvPr id="3" name="Content Placeholder 2"/>
          <p:cNvSpPr>
            <a:spLocks noGrp="1"/>
          </p:cNvSpPr>
          <p:nvPr>
            <p:ph idx="1"/>
          </p:nvPr>
        </p:nvSpPr>
        <p:spPr>
          <a:xfrm>
            <a:off x="533400" y="2057400"/>
            <a:ext cx="8229600" cy="4114800"/>
          </a:xfrm>
        </p:spPr>
        <p:txBody>
          <a:bodyPr>
            <a:noAutofit/>
          </a:bodyPr>
          <a:lstStyle/>
          <a:p>
            <a:r>
              <a:rPr lang="en-US" sz="2000" b="0" dirty="0"/>
              <a:t>Ant is mainly used for building Java applications. </a:t>
            </a:r>
          </a:p>
          <a:p>
            <a:r>
              <a:rPr lang="en-US" sz="2000" b="0" dirty="0"/>
              <a:t>Various built-in tasks are supplied which helps in compiling, assembling, testing and running Java applications.</a:t>
            </a:r>
          </a:p>
          <a:p>
            <a:pPr marL="0" indent="0">
              <a:buNone/>
            </a:pPr>
            <a:r>
              <a:rPr lang="en-US" sz="2000" b="0" dirty="0"/>
              <a:t>      </a:t>
            </a:r>
          </a:p>
        </p:txBody>
      </p:sp>
    </p:spTree>
    <p:extLst>
      <p:ext uri="{BB962C8B-B14F-4D97-AF65-F5344CB8AC3E}">
        <p14:creationId xmlns:p14="http://schemas.microsoft.com/office/powerpoint/2010/main" val="3881489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Ant Duration: 15 min</a:t>
            </a:r>
          </a:p>
        </p:txBody>
      </p:sp>
      <p:sp>
        <p:nvSpPr>
          <p:cNvPr id="3" name="Content Placeholder 2"/>
          <p:cNvSpPr>
            <a:spLocks noGrp="1"/>
          </p:cNvSpPr>
          <p:nvPr>
            <p:ph idx="1"/>
          </p:nvPr>
        </p:nvSpPr>
        <p:spPr>
          <a:xfrm>
            <a:off x="533400" y="1199645"/>
            <a:ext cx="8153400" cy="990600"/>
          </a:xfrm>
        </p:spPr>
        <p:txBody>
          <a:bodyPr>
            <a:normAutofit/>
          </a:bodyPr>
          <a:lstStyle/>
          <a:p>
            <a:pPr marL="0" indent="0">
              <a:buNone/>
            </a:pPr>
            <a:r>
              <a:rPr lang="en-US" sz="2000" b="0" dirty="0"/>
              <a:t>Download Ant from below website as per your java runtime.</a:t>
            </a:r>
          </a:p>
          <a:p>
            <a:pPr marL="0" indent="0">
              <a:buNone/>
            </a:pPr>
            <a:r>
              <a:rPr lang="en-IN" sz="2000" dirty="0">
                <a:hlinkClick r:id="rId2"/>
              </a:rPr>
              <a:t>http://ant.apache.org/bindownload.cgi</a:t>
            </a:r>
            <a:endParaRPr lang="en-US" sz="2000" b="0" dirty="0"/>
          </a:p>
        </p:txBody>
      </p:sp>
      <p:pic>
        <p:nvPicPr>
          <p:cNvPr id="6" name="Picture 5" descr="ion automatically generated">
            <a:extLst>
              <a:ext uri="{FF2B5EF4-FFF2-40B4-BE49-F238E27FC236}">
                <a16:creationId xmlns:a16="http://schemas.microsoft.com/office/drawing/2014/main" id="{173EB793-0E8B-4603-BE40-94A685F72121}"/>
              </a:ext>
            </a:extLst>
          </p:cNvPr>
          <p:cNvPicPr>
            <a:picLocks noChangeAspect="1"/>
          </p:cNvPicPr>
          <p:nvPr/>
        </p:nvPicPr>
        <p:blipFill rotWithShape="1">
          <a:blip r:embed="rId3">
            <a:extLst>
              <a:ext uri="{28A0092B-C50C-407E-A947-70E740481C1C}">
                <a14:useLocalDpi xmlns:a14="http://schemas.microsoft.com/office/drawing/2010/main" val="0"/>
              </a:ext>
            </a:extLst>
          </a:blip>
          <a:srcRect l="10834" t="8667" b="8666"/>
          <a:stretch/>
        </p:blipFill>
        <p:spPr>
          <a:xfrm>
            <a:off x="533400" y="2667000"/>
            <a:ext cx="7605210" cy="3411683"/>
          </a:xfrm>
          <a:prstGeom prst="rect">
            <a:avLst/>
          </a:prstGeom>
          <a:ln>
            <a:solidFill>
              <a:schemeClr val="accent2"/>
            </a:solidFill>
          </a:ln>
        </p:spPr>
      </p:pic>
    </p:spTree>
    <p:extLst>
      <p:ext uri="{BB962C8B-B14F-4D97-AF65-F5344CB8AC3E}">
        <p14:creationId xmlns:p14="http://schemas.microsoft.com/office/powerpoint/2010/main" val="4247961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Path Of Ant</a:t>
            </a:r>
          </a:p>
        </p:txBody>
      </p:sp>
      <p:sp>
        <p:nvSpPr>
          <p:cNvPr id="3" name="Content Placeholder 2"/>
          <p:cNvSpPr>
            <a:spLocks noGrp="1"/>
          </p:cNvSpPr>
          <p:nvPr>
            <p:ph idx="1"/>
          </p:nvPr>
        </p:nvSpPr>
        <p:spPr>
          <a:xfrm>
            <a:off x="457200" y="1458685"/>
            <a:ext cx="5638800" cy="533400"/>
          </a:xfrm>
        </p:spPr>
        <p:txBody>
          <a:bodyPr>
            <a:normAutofit/>
          </a:bodyPr>
          <a:lstStyle/>
          <a:p>
            <a:r>
              <a:rPr lang="en-US" sz="2000" b="0" dirty="0"/>
              <a:t>Take path of ANT </a:t>
            </a:r>
            <a:r>
              <a:rPr lang="en-US" sz="2000" b="0" dirty="0">
                <a:sym typeface="Wingdings" panose="05000000000000000000" pitchFamily="2" charset="2"/>
              </a:rPr>
              <a:t>bin folder</a:t>
            </a:r>
            <a:endParaRPr lang="en-US" sz="2000" b="0" dirty="0"/>
          </a:p>
        </p:txBody>
      </p:sp>
      <p:pic>
        <p:nvPicPr>
          <p:cNvPr id="5" name="Picture 4">
            <a:extLst>
              <a:ext uri="{FF2B5EF4-FFF2-40B4-BE49-F238E27FC236}">
                <a16:creationId xmlns:a16="http://schemas.microsoft.com/office/drawing/2014/main" id="{7FBD9756-DDDF-4406-82C2-004E36049F2A}"/>
              </a:ext>
            </a:extLst>
          </p:cNvPr>
          <p:cNvPicPr>
            <a:picLocks noChangeAspect="1"/>
          </p:cNvPicPr>
          <p:nvPr/>
        </p:nvPicPr>
        <p:blipFill>
          <a:blip r:embed="rId2"/>
          <a:stretch>
            <a:fillRect/>
          </a:stretch>
        </p:blipFill>
        <p:spPr>
          <a:xfrm>
            <a:off x="1262062" y="2133600"/>
            <a:ext cx="6619875" cy="3829050"/>
          </a:xfrm>
          <a:prstGeom prst="rect">
            <a:avLst/>
          </a:prstGeom>
        </p:spPr>
      </p:pic>
    </p:spTree>
    <p:extLst>
      <p:ext uri="{BB962C8B-B14F-4D97-AF65-F5344CB8AC3E}">
        <p14:creationId xmlns:p14="http://schemas.microsoft.com/office/powerpoint/2010/main" val="2463644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Environment Variable</a:t>
            </a:r>
          </a:p>
        </p:txBody>
      </p:sp>
      <p:sp>
        <p:nvSpPr>
          <p:cNvPr id="3" name="Content Placeholder 2"/>
          <p:cNvSpPr>
            <a:spLocks noGrp="1"/>
          </p:cNvSpPr>
          <p:nvPr>
            <p:ph idx="1"/>
          </p:nvPr>
        </p:nvSpPr>
        <p:spPr>
          <a:xfrm>
            <a:off x="533400" y="1143000"/>
            <a:ext cx="8229600" cy="609599"/>
          </a:xfrm>
        </p:spPr>
        <p:txBody>
          <a:bodyPr>
            <a:normAutofit/>
          </a:bodyPr>
          <a:lstStyle/>
          <a:p>
            <a:r>
              <a:rPr lang="en-US" sz="2000" b="0" dirty="0"/>
              <a:t>Copy that path and edit it in Environment variable</a:t>
            </a:r>
          </a:p>
        </p:txBody>
      </p:sp>
      <p:pic>
        <p:nvPicPr>
          <p:cNvPr id="5" name="Picture 4">
            <a:extLst>
              <a:ext uri="{FF2B5EF4-FFF2-40B4-BE49-F238E27FC236}">
                <a16:creationId xmlns:a16="http://schemas.microsoft.com/office/drawing/2014/main" id="{7F35E988-6BD5-4A99-B387-CD45108B751C}"/>
              </a:ext>
            </a:extLst>
          </p:cNvPr>
          <p:cNvPicPr>
            <a:picLocks noChangeAspect="1"/>
          </p:cNvPicPr>
          <p:nvPr/>
        </p:nvPicPr>
        <p:blipFill>
          <a:blip r:embed="rId2"/>
          <a:stretch>
            <a:fillRect/>
          </a:stretch>
        </p:blipFill>
        <p:spPr>
          <a:xfrm>
            <a:off x="1143000" y="1600200"/>
            <a:ext cx="6572250" cy="4686300"/>
          </a:xfrm>
          <a:prstGeom prst="rect">
            <a:avLst/>
          </a:prstGeom>
        </p:spPr>
      </p:pic>
    </p:spTree>
    <p:extLst>
      <p:ext uri="{BB962C8B-B14F-4D97-AF65-F5344CB8AC3E}">
        <p14:creationId xmlns:p14="http://schemas.microsoft.com/office/powerpoint/2010/main" val="3377787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with Junit</a:t>
            </a:r>
          </a:p>
        </p:txBody>
      </p:sp>
      <p:sp>
        <p:nvSpPr>
          <p:cNvPr id="3" name="Content Placeholder 2"/>
          <p:cNvSpPr>
            <a:spLocks noGrp="1"/>
          </p:cNvSpPr>
          <p:nvPr>
            <p:ph idx="1"/>
          </p:nvPr>
        </p:nvSpPr>
        <p:spPr>
          <a:xfrm>
            <a:off x="533400" y="1219200"/>
            <a:ext cx="8229600" cy="609600"/>
          </a:xfrm>
        </p:spPr>
        <p:txBody>
          <a:bodyPr>
            <a:normAutofit/>
          </a:bodyPr>
          <a:lstStyle/>
          <a:p>
            <a:r>
              <a:rPr lang="en-US" sz="2000" b="0" dirty="0"/>
              <a:t>Project Structure and MyUnit.java file, MyUnitTest.java file as below</a:t>
            </a:r>
          </a:p>
        </p:txBody>
      </p:sp>
      <p:pic>
        <p:nvPicPr>
          <p:cNvPr id="6" name="Picture 5">
            <a:extLst>
              <a:ext uri="{FF2B5EF4-FFF2-40B4-BE49-F238E27FC236}">
                <a16:creationId xmlns:a16="http://schemas.microsoft.com/office/drawing/2014/main" id="{D15BA83B-14AA-4A8F-873B-7FCAD882E183}"/>
              </a:ext>
            </a:extLst>
          </p:cNvPr>
          <p:cNvPicPr>
            <a:picLocks noChangeAspect="1"/>
          </p:cNvPicPr>
          <p:nvPr/>
        </p:nvPicPr>
        <p:blipFill rotWithShape="1">
          <a:blip r:embed="rId2"/>
          <a:srcRect t="11462" r="85834" b="64822"/>
          <a:stretch/>
        </p:blipFill>
        <p:spPr>
          <a:xfrm>
            <a:off x="1143000" y="2057400"/>
            <a:ext cx="2552700" cy="2743200"/>
          </a:xfrm>
          <a:prstGeom prst="rect">
            <a:avLst/>
          </a:prstGeom>
        </p:spPr>
      </p:pic>
      <p:sp>
        <p:nvSpPr>
          <p:cNvPr id="7" name="Rectangle 6">
            <a:extLst>
              <a:ext uri="{FF2B5EF4-FFF2-40B4-BE49-F238E27FC236}">
                <a16:creationId xmlns:a16="http://schemas.microsoft.com/office/drawing/2014/main" id="{3CE56398-9A4F-4639-A5B7-B7E31FEB1D7B}"/>
              </a:ext>
            </a:extLst>
          </p:cNvPr>
          <p:cNvSpPr/>
          <p:nvPr/>
        </p:nvSpPr>
        <p:spPr>
          <a:xfrm>
            <a:off x="4343400" y="1676400"/>
            <a:ext cx="4572000" cy="2677656"/>
          </a:xfrm>
          <a:prstGeom prst="rect">
            <a:avLst/>
          </a:prstGeom>
        </p:spPr>
        <p:txBody>
          <a:bodyPr>
            <a:spAutoFit/>
          </a:bodyPr>
          <a:lstStyle/>
          <a:p>
            <a:r>
              <a:rPr lang="en-IN" sz="1400" b="1" dirty="0">
                <a:solidFill>
                  <a:srgbClr val="7F0055"/>
                </a:solidFill>
                <a:latin typeface="Calibri" panose="020F0502020204030204" pitchFamily="34" charset="0"/>
                <a:cs typeface="Calibri" panose="020F0502020204030204" pitchFamily="34" charset="0"/>
              </a:rPr>
              <a:t>package</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TestAssert</a:t>
            </a:r>
            <a:r>
              <a:rPr lang="en-IN" sz="1400" b="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import</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static</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org.junit.Assert.</a:t>
            </a:r>
            <a:r>
              <a:rPr lang="en-IN" sz="1400" b="1" i="1" dirty="0" err="1">
                <a:solidFill>
                  <a:srgbClr val="000000"/>
                </a:solidFill>
                <a:latin typeface="Calibri" panose="020F0502020204030204" pitchFamily="34" charset="0"/>
                <a:cs typeface="Calibri" panose="020F0502020204030204" pitchFamily="34" charset="0"/>
              </a:rPr>
              <a:t>assertEquals</a:t>
            </a:r>
            <a:r>
              <a:rPr lang="en-IN" sz="1400" b="1" i="1"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import</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org.junit.Test</a:t>
            </a:r>
            <a:r>
              <a:rPr lang="en-IN" sz="1400" b="1" dirty="0">
                <a:solidFill>
                  <a:srgbClr val="000000"/>
                </a:solidFill>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class</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MyUnitTest</a:t>
            </a:r>
            <a:r>
              <a:rPr lang="en-IN" sz="1400" b="1" dirty="0">
                <a:solidFill>
                  <a:srgbClr val="000000"/>
                </a:solidFill>
                <a:latin typeface="Calibri" panose="020F0502020204030204" pitchFamily="34" charset="0"/>
                <a:cs typeface="Calibri" panose="020F0502020204030204" pitchFamily="34" charset="0"/>
              </a:rPr>
              <a:t> {</a:t>
            </a:r>
          </a:p>
          <a:p>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646464"/>
                </a:solidFill>
                <a:latin typeface="Calibri" panose="020F0502020204030204" pitchFamily="34" charset="0"/>
                <a:cs typeface="Calibri" panose="020F0502020204030204" pitchFamily="34" charset="0"/>
              </a:rPr>
              <a:t>@Test</a:t>
            </a:r>
          </a:p>
          <a:p>
            <a:r>
              <a:rPr lang="en-IN" sz="1400"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testConcatenate</a:t>
            </a:r>
            <a:r>
              <a:rPr lang="en-IN" sz="1400" b="1" dirty="0">
                <a:solidFill>
                  <a:srgbClr val="000000"/>
                </a:solidFill>
                <a:latin typeface="Calibri" panose="020F0502020204030204" pitchFamily="34" charset="0"/>
                <a:cs typeface="Calibri" panose="020F0502020204030204" pitchFamily="34" charset="0"/>
              </a:rPr>
              <a:t>() {</a:t>
            </a:r>
          </a:p>
          <a:p>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000000"/>
                </a:solidFill>
                <a:latin typeface="Calibri" panose="020F0502020204030204" pitchFamily="34" charset="0"/>
                <a:cs typeface="Calibri" panose="020F0502020204030204" pitchFamily="34" charset="0"/>
              </a:rPr>
              <a:t>MyUnit</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6A3E3E"/>
                </a:solidFill>
                <a:latin typeface="Calibri" panose="020F0502020204030204" pitchFamily="34" charset="0"/>
                <a:cs typeface="Calibri" panose="020F0502020204030204" pitchFamily="34" charset="0"/>
              </a:rPr>
              <a:t>myUnit</a:t>
            </a:r>
            <a:r>
              <a:rPr lang="en-IN" sz="1400" dirty="0">
                <a:solidFill>
                  <a:srgbClr val="000000"/>
                </a:solidFill>
                <a:latin typeface="Calibri" panose="020F0502020204030204" pitchFamily="34" charset="0"/>
                <a:cs typeface="Calibri" panose="020F0502020204030204" pitchFamily="34" charset="0"/>
              </a:rPr>
              <a:t> = </a:t>
            </a:r>
            <a:r>
              <a:rPr lang="en-IN" sz="1400" b="1" dirty="0">
                <a:solidFill>
                  <a:srgbClr val="7F0055"/>
                </a:solidFill>
                <a:latin typeface="Calibri" panose="020F0502020204030204" pitchFamily="34" charset="0"/>
                <a:cs typeface="Calibri" panose="020F0502020204030204" pitchFamily="34" charset="0"/>
              </a:rPr>
              <a:t>new</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MyUnit</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String </a:t>
            </a:r>
            <a:r>
              <a:rPr lang="en-IN" sz="1400" dirty="0">
                <a:solidFill>
                  <a:srgbClr val="6A3E3E"/>
                </a:solidFill>
                <a:latin typeface="Calibri" panose="020F0502020204030204" pitchFamily="34" charset="0"/>
                <a:cs typeface="Calibri" panose="020F0502020204030204" pitchFamily="34" charset="0"/>
              </a:rPr>
              <a:t>result</a:t>
            </a:r>
            <a:r>
              <a:rPr lang="en-IN" sz="1400" dirty="0">
                <a:solidFill>
                  <a:srgbClr val="000000"/>
                </a:solidFill>
                <a:latin typeface="Calibri" panose="020F0502020204030204" pitchFamily="34" charset="0"/>
                <a:cs typeface="Calibri" panose="020F0502020204030204" pitchFamily="34" charset="0"/>
              </a:rPr>
              <a:t> = </a:t>
            </a:r>
            <a:r>
              <a:rPr lang="en-IN" sz="1400" dirty="0" err="1">
                <a:solidFill>
                  <a:srgbClr val="6A3E3E"/>
                </a:solidFill>
                <a:latin typeface="Calibri" panose="020F0502020204030204" pitchFamily="34" charset="0"/>
                <a:cs typeface="Calibri" panose="020F0502020204030204" pitchFamily="34" charset="0"/>
              </a:rPr>
              <a:t>myUnit</a:t>
            </a:r>
            <a:r>
              <a:rPr lang="en-IN" sz="1400" dirty="0" err="1">
                <a:solidFill>
                  <a:srgbClr val="000000"/>
                </a:solidFill>
                <a:latin typeface="Calibri" panose="020F0502020204030204" pitchFamily="34" charset="0"/>
                <a:cs typeface="Calibri" panose="020F0502020204030204" pitchFamily="34" charset="0"/>
              </a:rPr>
              <a:t>.concatenate</a:t>
            </a:r>
            <a:r>
              <a:rPr lang="en-IN" sz="1400" dirty="0">
                <a:solidFill>
                  <a:srgbClr val="000000"/>
                </a:solidFill>
                <a:latin typeface="Calibri" panose="020F0502020204030204" pitchFamily="34" charset="0"/>
                <a:cs typeface="Calibri" panose="020F0502020204030204" pitchFamily="34" charset="0"/>
              </a:rPr>
              <a:t>(</a:t>
            </a:r>
            <a:r>
              <a:rPr lang="en-IN" sz="1400" dirty="0">
                <a:solidFill>
                  <a:srgbClr val="2A00FF"/>
                </a:solidFill>
                <a:latin typeface="Calibri" panose="020F0502020204030204" pitchFamily="34" charset="0"/>
                <a:cs typeface="Calibri" panose="020F0502020204030204" pitchFamily="34" charset="0"/>
              </a:rPr>
              <a:t>“one"</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2A00FF"/>
                </a:solidFill>
                <a:latin typeface="Calibri" panose="020F0502020204030204" pitchFamily="34" charset="0"/>
                <a:cs typeface="Calibri" panose="020F0502020204030204" pitchFamily="34" charset="0"/>
              </a:rPr>
              <a:t>"two"</a:t>
            </a:r>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r>
              <a:rPr lang="en-IN" sz="1400" i="1" dirty="0" err="1">
                <a:solidFill>
                  <a:srgbClr val="000000"/>
                </a:solidFill>
                <a:latin typeface="Calibri" panose="020F0502020204030204" pitchFamily="34" charset="0"/>
                <a:cs typeface="Calibri" panose="020F0502020204030204" pitchFamily="34" charset="0"/>
              </a:rPr>
              <a:t>assertEquals</a:t>
            </a:r>
            <a:r>
              <a:rPr lang="en-IN" sz="1400" i="1"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t>
            </a:r>
            <a:r>
              <a:rPr lang="en-IN" sz="1400" i="1" dirty="0" err="1">
                <a:solidFill>
                  <a:srgbClr val="2A00FF"/>
                </a:solidFill>
                <a:latin typeface="Calibri" panose="020F0502020204030204" pitchFamily="34" charset="0"/>
                <a:cs typeface="Calibri" panose="020F0502020204030204" pitchFamily="34" charset="0"/>
              </a:rPr>
              <a:t>onetwo</a:t>
            </a:r>
            <a:r>
              <a:rPr lang="en-IN" sz="1400" i="1" dirty="0">
                <a:solidFill>
                  <a:srgbClr val="2A00FF"/>
                </a:solidFill>
                <a:latin typeface="Calibri" panose="020F0502020204030204" pitchFamily="34" charset="0"/>
                <a:cs typeface="Calibri" panose="020F0502020204030204" pitchFamily="34" charset="0"/>
              </a:rPr>
              <a:t>"</a:t>
            </a:r>
            <a:r>
              <a:rPr lang="en-IN" sz="1400" i="1" dirty="0">
                <a:solidFill>
                  <a:srgbClr val="000000"/>
                </a:solidFill>
                <a:latin typeface="Calibri" panose="020F0502020204030204" pitchFamily="34" charset="0"/>
                <a:cs typeface="Calibri" panose="020F0502020204030204" pitchFamily="34" charset="0"/>
              </a:rPr>
              <a:t>, </a:t>
            </a:r>
            <a:r>
              <a:rPr lang="en-IN" sz="1400" i="1" dirty="0">
                <a:solidFill>
                  <a:srgbClr val="6A3E3E"/>
                </a:solidFill>
                <a:latin typeface="Calibri" panose="020F0502020204030204" pitchFamily="34" charset="0"/>
                <a:cs typeface="Calibri" panose="020F0502020204030204" pitchFamily="34" charset="0"/>
              </a:rPr>
              <a:t>result</a:t>
            </a:r>
            <a:r>
              <a:rPr lang="en-IN" sz="1400" i="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    }</a:t>
            </a:r>
          </a:p>
          <a:p>
            <a:r>
              <a:rPr lang="en-IN" sz="1400" dirty="0">
                <a:solidFill>
                  <a:srgbClr val="000000"/>
                </a:solidFill>
                <a:latin typeface="Calibri" panose="020F0502020204030204" pitchFamily="34" charset="0"/>
                <a:cs typeface="Calibri" panose="020F0502020204030204" pitchFamily="34" charset="0"/>
              </a:rPr>
              <a:t>}</a:t>
            </a:r>
          </a:p>
        </p:txBody>
      </p:sp>
      <p:sp>
        <p:nvSpPr>
          <p:cNvPr id="8" name="Rectangle 7">
            <a:extLst>
              <a:ext uri="{FF2B5EF4-FFF2-40B4-BE49-F238E27FC236}">
                <a16:creationId xmlns:a16="http://schemas.microsoft.com/office/drawing/2014/main" id="{D2D384B3-9D30-44EF-9688-B1C7A063B43D}"/>
              </a:ext>
            </a:extLst>
          </p:cNvPr>
          <p:cNvSpPr/>
          <p:nvPr/>
        </p:nvSpPr>
        <p:spPr>
          <a:xfrm>
            <a:off x="4343400" y="4437331"/>
            <a:ext cx="4572000" cy="1754326"/>
          </a:xfrm>
          <a:prstGeom prst="rect">
            <a:avLst/>
          </a:prstGeom>
        </p:spPr>
        <p:txBody>
          <a:bodyPr>
            <a:spAutoFit/>
          </a:bodyPr>
          <a:lstStyle/>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TestAssert</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MyUnit</a:t>
            </a:r>
            <a:r>
              <a:rPr lang="en-IN" sz="1200" b="1" dirty="0">
                <a:solidFill>
                  <a:srgbClr val="000000"/>
                </a:solidFill>
                <a:latin typeface="Consolas" panose="020B0609020204030204" pitchFamily="49" charset="0"/>
              </a:rPr>
              <a:t> {</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String concatenate(String </a:t>
            </a:r>
            <a:r>
              <a:rPr lang="en-IN" sz="1200" b="1" dirty="0" err="1">
                <a:solidFill>
                  <a:srgbClr val="6A3E3E"/>
                </a:solidFill>
                <a:latin typeface="Consolas" panose="020B0609020204030204" pitchFamily="49" charset="0"/>
              </a:rPr>
              <a:t>string</a:t>
            </a:r>
            <a:r>
              <a:rPr lang="en-IN" sz="1200" b="1" dirty="0">
                <a:solidFill>
                  <a:srgbClr val="000000"/>
                </a:solidFill>
                <a:latin typeface="Consolas" panose="020B0609020204030204" pitchFamily="49" charset="0"/>
              </a:rPr>
              <a:t>, String </a:t>
            </a:r>
            <a:r>
              <a:rPr lang="en-IN" sz="1200" b="1" dirty="0">
                <a:solidFill>
                  <a:srgbClr val="6A3E3E"/>
                </a:solidFill>
                <a:latin typeface="Consolas" panose="020B0609020204030204" pitchFamily="49" charset="0"/>
              </a:rPr>
              <a:t>string2</a:t>
            </a:r>
            <a:r>
              <a:rPr lang="en-IN" sz="1200" b="1" dirty="0">
                <a:solidFill>
                  <a:srgbClr val="000000"/>
                </a:solidFill>
                <a:latin typeface="Consolas" panose="020B0609020204030204" pitchFamily="49" charset="0"/>
              </a:rPr>
              <a:t>) {</a:t>
            </a:r>
          </a:p>
          <a:p>
            <a:r>
              <a:rPr lang="en-IN" sz="1200" dirty="0">
                <a:solidFill>
                  <a:srgbClr val="3F7F5F"/>
                </a:solidFill>
                <a:latin typeface="Consolas" panose="020B0609020204030204" pitchFamily="49" charset="0"/>
              </a:rPr>
              <a:t>// </a:t>
            </a:r>
            <a:r>
              <a:rPr lang="en-IN" sz="1200" b="1" dirty="0">
                <a:solidFill>
                  <a:srgbClr val="7F9FBF"/>
                </a:solidFill>
                <a:latin typeface="Consolas" panose="020B0609020204030204" pitchFamily="49" charset="0"/>
              </a:rPr>
              <a:t>TODO</a:t>
            </a:r>
            <a:r>
              <a:rPr lang="en-IN" sz="1200" b="1" dirty="0">
                <a:solidFill>
                  <a:srgbClr val="3F7F5F"/>
                </a:solidFill>
                <a:latin typeface="Consolas" panose="020B0609020204030204" pitchFamily="49" charset="0"/>
              </a:rPr>
              <a:t> Auto-generated method stub</a:t>
            </a:r>
          </a:p>
          <a:p>
            <a:r>
              <a:rPr lang="en-IN" sz="1200" b="1" dirty="0">
                <a:solidFill>
                  <a:srgbClr val="7F0055"/>
                </a:solidFill>
                <a:latin typeface="Consolas" panose="020B0609020204030204" pitchFamily="49" charset="0"/>
              </a:rPr>
              <a:t>return</a:t>
            </a:r>
            <a:r>
              <a:rPr lang="en-IN" sz="1200" b="1" dirty="0">
                <a:solidFill>
                  <a:srgbClr val="000000"/>
                </a:solidFill>
                <a:latin typeface="Consolas" panose="020B0609020204030204" pitchFamily="49" charset="0"/>
              </a:rPr>
              <a:t> </a:t>
            </a:r>
            <a:r>
              <a:rPr lang="en-IN" sz="1200" b="1" dirty="0">
                <a:solidFill>
                  <a:srgbClr val="6A3E3E"/>
                </a:solidFill>
                <a:latin typeface="Consolas" panose="020B0609020204030204" pitchFamily="49" charset="0"/>
              </a:rPr>
              <a:t>string</a:t>
            </a:r>
            <a:r>
              <a:rPr lang="en-IN" sz="1200" b="1" dirty="0">
                <a:solidFill>
                  <a:srgbClr val="000000"/>
                </a:solidFill>
                <a:latin typeface="Consolas" panose="020B0609020204030204" pitchFamily="49" charset="0"/>
              </a:rPr>
              <a:t>+</a:t>
            </a:r>
            <a:r>
              <a:rPr lang="en-IN" sz="1200" b="1" dirty="0">
                <a:solidFill>
                  <a:srgbClr val="6A3E3E"/>
                </a:solidFill>
                <a:latin typeface="Consolas" panose="020B0609020204030204" pitchFamily="49" charset="0"/>
              </a:rPr>
              <a:t>string2</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31344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1140767"/>
            <a:ext cx="8493415" cy="461665"/>
          </a:xfrm>
          <a:prstGeom prst="rect">
            <a:avLst/>
          </a:prstGeom>
          <a:noFill/>
        </p:spPr>
        <p:txBody>
          <a:bodyPr wrap="none" rtlCol="0">
            <a:spAutoFit/>
          </a:bodyPr>
          <a:lstStyle/>
          <a:p>
            <a:r>
              <a:rPr lang="en-IN" sz="1200" dirty="0"/>
              <a:t>This demo explained here is  comparing to String objects. The </a:t>
            </a:r>
            <a:r>
              <a:rPr lang="en-IN" sz="1200" dirty="0" err="1"/>
              <a:t>assertEquals</a:t>
            </a:r>
            <a:r>
              <a:rPr lang="en-IN" sz="1200" dirty="0"/>
              <a:t>() method can use to compare any two objects to each </a:t>
            </a:r>
          </a:p>
          <a:p>
            <a:r>
              <a:rPr lang="en-IN" sz="1200" dirty="0"/>
              <a:t>other. The </a:t>
            </a:r>
            <a:r>
              <a:rPr lang="en-IN" sz="1200" dirty="0" err="1"/>
              <a:t>assertEquals</a:t>
            </a:r>
            <a:r>
              <a:rPr lang="en-IN" sz="1200" dirty="0"/>
              <a:t>() method also come in various syntax which compare primitive types like int and float to each other.</a:t>
            </a:r>
            <a:endParaRPr lang="en-US" sz="1200" dirty="0"/>
          </a:p>
        </p:txBody>
      </p:sp>
      <p:sp>
        <p:nvSpPr>
          <p:cNvPr id="2" name="Rectangle 1">
            <a:extLst>
              <a:ext uri="{FF2B5EF4-FFF2-40B4-BE49-F238E27FC236}">
                <a16:creationId xmlns:a16="http://schemas.microsoft.com/office/drawing/2014/main" id="{7CD397DA-A88B-4FF3-AB8B-7A704709BEC9}"/>
              </a:ext>
            </a:extLst>
          </p:cNvPr>
          <p:cNvSpPr/>
          <p:nvPr/>
        </p:nvSpPr>
        <p:spPr>
          <a:xfrm>
            <a:off x="4343400" y="120134"/>
            <a:ext cx="2329677" cy="523220"/>
          </a:xfrm>
          <a:prstGeom prst="rect">
            <a:avLst/>
          </a:prstGeom>
        </p:spPr>
        <p:txBody>
          <a:bodyPr wrap="none">
            <a:spAutoFit/>
          </a:bodyPr>
          <a:lstStyle/>
          <a:p>
            <a:r>
              <a:rPr lang="en-US" sz="2800" b="1" dirty="0">
                <a:solidFill>
                  <a:schemeClr val="bg1"/>
                </a:solidFill>
              </a:rPr>
              <a:t>Test with Junit</a:t>
            </a:r>
            <a:endParaRPr lang="en-IN" sz="2800" b="1" dirty="0">
              <a:solidFill>
                <a:schemeClr val="bg1"/>
              </a:solidFill>
            </a:endParaRPr>
          </a:p>
        </p:txBody>
      </p:sp>
      <p:pic>
        <p:nvPicPr>
          <p:cNvPr id="3" name="Picture 2">
            <a:extLst>
              <a:ext uri="{FF2B5EF4-FFF2-40B4-BE49-F238E27FC236}">
                <a16:creationId xmlns:a16="http://schemas.microsoft.com/office/drawing/2014/main" id="{77C107C1-67C8-4F9E-842A-8D5D17D3DCA5}"/>
              </a:ext>
            </a:extLst>
          </p:cNvPr>
          <p:cNvPicPr>
            <a:picLocks noChangeAspect="1"/>
          </p:cNvPicPr>
          <p:nvPr/>
        </p:nvPicPr>
        <p:blipFill rotWithShape="1">
          <a:blip r:embed="rId2"/>
          <a:srcRect t="2196" r="3703" b="9969"/>
          <a:stretch/>
        </p:blipFill>
        <p:spPr>
          <a:xfrm>
            <a:off x="1600199" y="2099844"/>
            <a:ext cx="6477001" cy="3310355"/>
          </a:xfrm>
          <a:prstGeom prst="rect">
            <a:avLst/>
          </a:prstGeom>
        </p:spPr>
      </p:pic>
    </p:spTree>
    <p:extLst>
      <p:ext uri="{BB962C8B-B14F-4D97-AF65-F5344CB8AC3E}">
        <p14:creationId xmlns:p14="http://schemas.microsoft.com/office/powerpoint/2010/main" val="2888192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Eclipse and Plug With it</a:t>
            </a:r>
          </a:p>
        </p:txBody>
      </p:sp>
      <p:sp>
        <p:nvSpPr>
          <p:cNvPr id="3" name="Content Placeholder 2"/>
          <p:cNvSpPr>
            <a:spLocks noGrp="1"/>
          </p:cNvSpPr>
          <p:nvPr>
            <p:ph idx="1"/>
          </p:nvPr>
        </p:nvSpPr>
        <p:spPr>
          <a:xfrm>
            <a:off x="457200" y="2514600"/>
            <a:ext cx="8229600" cy="1524000"/>
          </a:xfrm>
        </p:spPr>
        <p:txBody>
          <a:bodyPr>
            <a:normAutofit/>
          </a:bodyPr>
          <a:lstStyle/>
          <a:p>
            <a:r>
              <a:rPr lang="en-US" sz="2000" b="0" dirty="0"/>
              <a:t>PART 1) Install Java</a:t>
            </a:r>
          </a:p>
          <a:p>
            <a:r>
              <a:rPr lang="en-US" sz="2000" b="0" dirty="0"/>
              <a:t>PART 2) Download JUnit</a:t>
            </a:r>
          </a:p>
          <a:p>
            <a:pPr marL="457200" lvl="1" indent="0">
              <a:buNone/>
            </a:pPr>
            <a:endParaRPr lang="en-US" sz="1800" dirty="0"/>
          </a:p>
          <a:p>
            <a:pPr lvl="1"/>
            <a:endParaRPr lang="en-US" sz="1800" dirty="0"/>
          </a:p>
          <a:p>
            <a:pPr marL="457200" lvl="1" indent="0">
              <a:buNone/>
            </a:pPr>
            <a:endParaRPr lang="en-US" sz="1800" b="0" dirty="0"/>
          </a:p>
          <a:p>
            <a:endParaRPr lang="en-US" sz="2000" b="0" dirty="0"/>
          </a:p>
        </p:txBody>
      </p:sp>
    </p:spTree>
    <p:extLst>
      <p:ext uri="{BB962C8B-B14F-4D97-AF65-F5344CB8AC3E}">
        <p14:creationId xmlns:p14="http://schemas.microsoft.com/office/powerpoint/2010/main" val="4096026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381000" y="3257007"/>
            <a:ext cx="2362200" cy="761999"/>
          </a:xfrm>
        </p:spPr>
        <p:txBody>
          <a:bodyPr>
            <a:normAutofit/>
          </a:bodyPr>
          <a:lstStyle/>
          <a:p>
            <a:r>
              <a:rPr lang="en-US" sz="2000" b="0" dirty="0"/>
              <a:t>Step 2) Click junit.jar</a:t>
            </a:r>
          </a:p>
        </p:txBody>
      </p:sp>
      <p:pic>
        <p:nvPicPr>
          <p:cNvPr id="4" name="Picture 3"/>
          <p:cNvPicPr>
            <a:picLocks noChangeAspect="1"/>
          </p:cNvPicPr>
          <p:nvPr/>
        </p:nvPicPr>
        <p:blipFill>
          <a:blip r:embed="rId2"/>
          <a:stretch>
            <a:fillRect/>
          </a:stretch>
        </p:blipFill>
        <p:spPr>
          <a:xfrm>
            <a:off x="3352800" y="1066800"/>
            <a:ext cx="5562600" cy="2856691"/>
          </a:xfrm>
          <a:prstGeom prst="rect">
            <a:avLst/>
          </a:prstGeom>
          <a:ln>
            <a:solidFill>
              <a:schemeClr val="accent2"/>
            </a:solidFill>
          </a:ln>
        </p:spPr>
      </p:pic>
      <p:pic>
        <p:nvPicPr>
          <p:cNvPr id="5" name="Picture 4"/>
          <p:cNvPicPr>
            <a:picLocks noChangeAspect="1"/>
          </p:cNvPicPr>
          <p:nvPr/>
        </p:nvPicPr>
        <p:blipFill>
          <a:blip r:embed="rId3"/>
          <a:stretch>
            <a:fillRect/>
          </a:stretch>
        </p:blipFill>
        <p:spPr>
          <a:xfrm>
            <a:off x="3346269" y="4038600"/>
            <a:ext cx="5569131" cy="2590799"/>
          </a:xfrm>
          <a:prstGeom prst="rect">
            <a:avLst/>
          </a:prstGeom>
          <a:ln>
            <a:solidFill>
              <a:schemeClr val="accent2"/>
            </a:solidFill>
          </a:ln>
        </p:spPr>
      </p:pic>
    </p:spTree>
    <p:extLst>
      <p:ext uri="{BB962C8B-B14F-4D97-AF65-F5344CB8AC3E}">
        <p14:creationId xmlns:p14="http://schemas.microsoft.com/office/powerpoint/2010/main" val="3073234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F6CA-CB57-4D86-B9D9-57363589484A}"/>
              </a:ext>
            </a:extLst>
          </p:cNvPr>
          <p:cNvSpPr>
            <a:spLocks noGrp="1"/>
          </p:cNvSpPr>
          <p:nvPr>
            <p:ph type="title"/>
          </p:nvPr>
        </p:nvSpPr>
        <p:spPr/>
        <p:txBody>
          <a:bodyPr/>
          <a:lstStyle/>
          <a:p>
            <a:r>
              <a:rPr lang="en-IN" dirty="0"/>
              <a:t>Demo: Writing a Test Cont..</a:t>
            </a:r>
          </a:p>
        </p:txBody>
      </p:sp>
      <p:sp>
        <p:nvSpPr>
          <p:cNvPr id="5" name="Rectangle 4">
            <a:extLst>
              <a:ext uri="{FF2B5EF4-FFF2-40B4-BE49-F238E27FC236}">
                <a16:creationId xmlns:a16="http://schemas.microsoft.com/office/drawing/2014/main" id="{8886233B-09DC-4EC8-820F-E70E3F978035}"/>
              </a:ext>
            </a:extLst>
          </p:cNvPr>
          <p:cNvSpPr/>
          <p:nvPr/>
        </p:nvSpPr>
        <p:spPr>
          <a:xfrm>
            <a:off x="216794" y="1600200"/>
            <a:ext cx="3528811" cy="2246769"/>
          </a:xfrm>
          <a:prstGeom prst="rect">
            <a:avLst/>
          </a:prstGeom>
        </p:spPr>
        <p:txBody>
          <a:bodyPr wrap="square">
            <a:spAutoFit/>
          </a:bodyPr>
          <a:lstStyle/>
          <a:p>
            <a:pPr marL="342900" indent="-342900">
              <a:buFont typeface="Wingdings" panose="05000000000000000000" pitchFamily="2" charset="2"/>
              <a:buChar char="Ø"/>
            </a:pPr>
            <a:r>
              <a:rPr lang="en-IN" sz="2000" dirty="0"/>
              <a:t>For error generated from test case code in java file, take cursor on it.</a:t>
            </a:r>
          </a:p>
          <a:p>
            <a:pPr marL="342900" indent="-342900">
              <a:buFont typeface="Wingdings" panose="05000000000000000000" pitchFamily="2" charset="2"/>
              <a:buChar char="Ø"/>
            </a:pPr>
            <a:r>
              <a:rPr lang="en-IN" sz="2000" dirty="0"/>
              <a:t>And Add path from </a:t>
            </a:r>
            <a:r>
              <a:rPr lang="en-IN" sz="2000" b="1" dirty="0"/>
              <a:t>properties</a:t>
            </a:r>
            <a:r>
              <a:rPr lang="en-IN" sz="2000" dirty="0">
                <a:sym typeface="Wingdings" panose="05000000000000000000" pitchFamily="2" charset="2"/>
              </a:rPr>
              <a:t> </a:t>
            </a:r>
            <a:r>
              <a:rPr lang="en-IN" sz="2000" b="1" dirty="0">
                <a:sym typeface="Wingdings" panose="05000000000000000000" pitchFamily="2" charset="2"/>
              </a:rPr>
              <a:t>Build Path </a:t>
            </a:r>
            <a:r>
              <a:rPr lang="en-IN" sz="2000" dirty="0">
                <a:sym typeface="Wingdings" panose="05000000000000000000" pitchFamily="2" charset="2"/>
              </a:rPr>
              <a:t> </a:t>
            </a:r>
            <a:r>
              <a:rPr lang="en-IN" sz="2000" b="1" dirty="0">
                <a:sym typeface="Wingdings" panose="05000000000000000000" pitchFamily="2" charset="2"/>
              </a:rPr>
              <a:t>Add Library  </a:t>
            </a:r>
            <a:r>
              <a:rPr lang="en-IN" sz="2000" dirty="0">
                <a:sym typeface="Wingdings" panose="05000000000000000000" pitchFamily="2" charset="2"/>
              </a:rPr>
              <a:t> </a:t>
            </a:r>
            <a:r>
              <a:rPr lang="en-IN" sz="2000" b="1" dirty="0">
                <a:sym typeface="Wingdings" panose="05000000000000000000" pitchFamily="2" charset="2"/>
              </a:rPr>
              <a:t>Add Junit Library.</a:t>
            </a:r>
            <a:endParaRPr lang="en-IN" sz="2000" b="1" dirty="0"/>
          </a:p>
        </p:txBody>
      </p:sp>
      <p:pic>
        <p:nvPicPr>
          <p:cNvPr id="6" name="Picture 5">
            <a:extLst>
              <a:ext uri="{FF2B5EF4-FFF2-40B4-BE49-F238E27FC236}">
                <a16:creationId xmlns:a16="http://schemas.microsoft.com/office/drawing/2014/main" id="{5840B214-7BD2-4809-B384-C46CBC5F6EEA}"/>
              </a:ext>
            </a:extLst>
          </p:cNvPr>
          <p:cNvPicPr>
            <a:picLocks noChangeAspect="1"/>
          </p:cNvPicPr>
          <p:nvPr/>
        </p:nvPicPr>
        <p:blipFill rotWithShape="1">
          <a:blip r:embed="rId2"/>
          <a:srcRect l="38333" t="2570" r="45833" b="57410"/>
          <a:stretch/>
        </p:blipFill>
        <p:spPr>
          <a:xfrm>
            <a:off x="4114800" y="1371599"/>
            <a:ext cx="2286000" cy="2057401"/>
          </a:xfrm>
          <a:prstGeom prst="rect">
            <a:avLst/>
          </a:prstGeom>
        </p:spPr>
      </p:pic>
      <p:pic>
        <p:nvPicPr>
          <p:cNvPr id="7" name="Picture 6">
            <a:extLst>
              <a:ext uri="{FF2B5EF4-FFF2-40B4-BE49-F238E27FC236}">
                <a16:creationId xmlns:a16="http://schemas.microsoft.com/office/drawing/2014/main" id="{AC6C0ED9-475B-4ABF-9BC1-8291093DDD39}"/>
              </a:ext>
            </a:extLst>
          </p:cNvPr>
          <p:cNvPicPr>
            <a:picLocks noChangeAspect="1"/>
          </p:cNvPicPr>
          <p:nvPr/>
        </p:nvPicPr>
        <p:blipFill rotWithShape="1">
          <a:blip r:embed="rId3"/>
          <a:srcRect t="20356" r="85834" b="43712"/>
          <a:stretch/>
        </p:blipFill>
        <p:spPr>
          <a:xfrm>
            <a:off x="4190114" y="3846969"/>
            <a:ext cx="2210686" cy="2096631"/>
          </a:xfrm>
          <a:prstGeom prst="rect">
            <a:avLst/>
          </a:prstGeom>
        </p:spPr>
      </p:pic>
    </p:spTree>
    <p:extLst>
      <p:ext uri="{BB962C8B-B14F-4D97-AF65-F5344CB8AC3E}">
        <p14:creationId xmlns:p14="http://schemas.microsoft.com/office/powerpoint/2010/main" val="3094886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JUnit Environment Setup</a:t>
            </a:r>
            <a:br>
              <a:rPr lang="en-US" dirty="0"/>
            </a:br>
            <a:endParaRPr lang="en-US" dirty="0"/>
          </a:p>
        </p:txBody>
      </p:sp>
      <p:sp>
        <p:nvSpPr>
          <p:cNvPr id="3" name="Content Placeholder 2"/>
          <p:cNvSpPr>
            <a:spLocks noGrp="1"/>
          </p:cNvSpPr>
          <p:nvPr>
            <p:ph idx="1"/>
          </p:nvPr>
        </p:nvSpPr>
        <p:spPr>
          <a:xfrm>
            <a:off x="457200" y="1066801"/>
            <a:ext cx="8229600" cy="1524000"/>
          </a:xfrm>
        </p:spPr>
        <p:txBody>
          <a:bodyPr>
            <a:noAutofit/>
          </a:bodyPr>
          <a:lstStyle/>
          <a:p>
            <a:r>
              <a:rPr lang="fr-FR" sz="2000" b="0" dirty="0"/>
              <a:t>PART 3) JUnit Environment Setup</a:t>
            </a:r>
          </a:p>
          <a:p>
            <a:r>
              <a:rPr lang="en-US" sz="2000" b="0" dirty="0"/>
              <a:t>Step 1) You need to set JUNIT_HOME environment variable to point out the base location where you have placed JUnit Jars. </a:t>
            </a:r>
          </a:p>
          <a:p>
            <a:pPr lvl="1"/>
            <a:r>
              <a:rPr lang="en-US" sz="2000" dirty="0"/>
              <a:t>open system properties-&gt;advanced -&gt;environment variable.</a:t>
            </a:r>
            <a:endParaRPr lang="fr-FR" sz="2000" dirty="0"/>
          </a:p>
        </p:txBody>
      </p:sp>
      <p:pic>
        <p:nvPicPr>
          <p:cNvPr id="4" name="Picture 3">
            <a:extLst>
              <a:ext uri="{FF2B5EF4-FFF2-40B4-BE49-F238E27FC236}">
                <a16:creationId xmlns:a16="http://schemas.microsoft.com/office/drawing/2014/main" id="{5696069B-9D9F-4325-92FA-A749C5A8D58D}"/>
              </a:ext>
            </a:extLst>
          </p:cNvPr>
          <p:cNvPicPr>
            <a:picLocks noChangeAspect="1"/>
          </p:cNvPicPr>
          <p:nvPr/>
        </p:nvPicPr>
        <p:blipFill>
          <a:blip r:embed="rId2"/>
          <a:stretch>
            <a:fillRect/>
          </a:stretch>
        </p:blipFill>
        <p:spPr>
          <a:xfrm>
            <a:off x="1676400" y="2838449"/>
            <a:ext cx="5200650" cy="2952750"/>
          </a:xfrm>
          <a:prstGeom prst="rect">
            <a:avLst/>
          </a:prstGeom>
          <a:ln>
            <a:solidFill>
              <a:schemeClr val="accent2"/>
            </a:solidFill>
          </a:ln>
        </p:spPr>
      </p:pic>
    </p:spTree>
    <p:extLst>
      <p:ext uri="{BB962C8B-B14F-4D97-AF65-F5344CB8AC3E}">
        <p14:creationId xmlns:p14="http://schemas.microsoft.com/office/powerpoint/2010/main" val="1307164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Install JUnit jar file in eclipse</a:t>
            </a:r>
            <a:br>
              <a:rPr lang="en-US" dirty="0"/>
            </a:br>
            <a:endParaRPr lang="en-US" dirty="0"/>
          </a:p>
        </p:txBody>
      </p:sp>
      <p:sp>
        <p:nvSpPr>
          <p:cNvPr id="3" name="Content Placeholder 2"/>
          <p:cNvSpPr>
            <a:spLocks noGrp="1"/>
          </p:cNvSpPr>
          <p:nvPr>
            <p:ph idx="1"/>
          </p:nvPr>
        </p:nvSpPr>
        <p:spPr>
          <a:xfrm>
            <a:off x="685800" y="990600"/>
            <a:ext cx="8229600" cy="1143000"/>
          </a:xfrm>
        </p:spPr>
        <p:txBody>
          <a:bodyPr>
            <a:normAutofit/>
          </a:bodyPr>
          <a:lstStyle/>
          <a:p>
            <a:r>
              <a:rPr lang="en-US" sz="1800" b="0" dirty="0"/>
              <a:t>PART 4) Install JUnit jar file in eclipse</a:t>
            </a:r>
          </a:p>
          <a:p>
            <a:pPr lvl="1"/>
            <a:r>
              <a:rPr lang="en-US" sz="1600" dirty="0"/>
              <a:t>Click on "build path" and then</a:t>
            </a:r>
          </a:p>
          <a:p>
            <a:pPr lvl="1"/>
            <a:r>
              <a:rPr lang="en-US" sz="1600" dirty="0"/>
              <a:t>Click on "Configure build path".</a:t>
            </a:r>
          </a:p>
        </p:txBody>
      </p:sp>
      <p:pic>
        <p:nvPicPr>
          <p:cNvPr id="6" name="Picture 5"/>
          <p:cNvPicPr>
            <a:picLocks noChangeAspect="1"/>
          </p:cNvPicPr>
          <p:nvPr/>
        </p:nvPicPr>
        <p:blipFill rotWithShape="1">
          <a:blip r:embed="rId2"/>
          <a:srcRect b="7797"/>
          <a:stretch/>
        </p:blipFill>
        <p:spPr>
          <a:xfrm>
            <a:off x="848188" y="2133600"/>
            <a:ext cx="7600024" cy="3886200"/>
          </a:xfrm>
          <a:prstGeom prst="rect">
            <a:avLst/>
          </a:prstGeom>
          <a:ln>
            <a:solidFill>
              <a:schemeClr val="accent2"/>
            </a:solidFill>
          </a:ln>
        </p:spPr>
      </p:pic>
    </p:spTree>
    <p:extLst>
      <p:ext uri="{BB962C8B-B14F-4D97-AF65-F5344CB8AC3E}">
        <p14:creationId xmlns:p14="http://schemas.microsoft.com/office/powerpoint/2010/main" val="1156236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Extension</a:t>
            </a:r>
          </a:p>
        </p:txBody>
      </p:sp>
      <p:sp>
        <p:nvSpPr>
          <p:cNvPr id="3" name="Content Placeholder 2"/>
          <p:cNvSpPr>
            <a:spLocks noGrp="1"/>
          </p:cNvSpPr>
          <p:nvPr>
            <p:ph idx="1"/>
          </p:nvPr>
        </p:nvSpPr>
        <p:spPr>
          <a:xfrm>
            <a:off x="381000" y="1066800"/>
            <a:ext cx="8506097" cy="1447800"/>
          </a:xfrm>
        </p:spPr>
        <p:txBody>
          <a:bodyPr/>
          <a:lstStyle/>
          <a:p>
            <a:r>
              <a:rPr lang="en-US" dirty="0"/>
              <a:t>JUnit extensions are−</a:t>
            </a:r>
          </a:p>
          <a:p>
            <a:pPr lvl="1"/>
            <a:r>
              <a:rPr lang="en-US" dirty="0"/>
              <a:t>Cactus</a:t>
            </a:r>
          </a:p>
          <a:p>
            <a:pPr lvl="1"/>
            <a:r>
              <a:rPr lang="en-US" dirty="0"/>
              <a:t>JWebUnit</a:t>
            </a:r>
          </a:p>
          <a:p>
            <a:pPr lvl="1"/>
            <a:r>
              <a:rPr lang="en-US" dirty="0"/>
              <a:t>XMLUnit</a:t>
            </a:r>
          </a:p>
          <a:p>
            <a:pPr lvl="1"/>
            <a:r>
              <a:rPr lang="en-US" dirty="0"/>
              <a:t>MockObject</a:t>
            </a:r>
          </a:p>
          <a:p>
            <a:pPr lvl="1"/>
            <a:endParaRPr lang="en-US" dirty="0"/>
          </a:p>
        </p:txBody>
      </p:sp>
      <p:sp>
        <p:nvSpPr>
          <p:cNvPr id="4" name="Rectangle 3"/>
          <p:cNvSpPr/>
          <p:nvPr/>
        </p:nvSpPr>
        <p:spPr>
          <a:xfrm>
            <a:off x="102326" y="2514600"/>
            <a:ext cx="8939347" cy="2739211"/>
          </a:xfrm>
          <a:prstGeom prst="rect">
            <a:avLst/>
          </a:prstGeom>
        </p:spPr>
        <p:txBody>
          <a:bodyPr wrap="square">
            <a:spAutoFit/>
          </a:bodyPr>
          <a:lstStyle/>
          <a:p>
            <a:pPr algn="ctr"/>
            <a:r>
              <a:rPr lang="en-US" sz="1600" b="1" dirty="0"/>
              <a:t>Cactus Framework</a:t>
            </a:r>
            <a:endParaRPr lang="en-US" sz="1600" dirty="0"/>
          </a:p>
          <a:p>
            <a:endParaRPr lang="en-US" sz="1600" dirty="0"/>
          </a:p>
          <a:p>
            <a:pPr marL="285750" indent="-285750">
              <a:buFont typeface="Arial" panose="020B0604020202020204" pitchFamily="34" charset="0"/>
              <a:buChar char="•"/>
            </a:pPr>
            <a:r>
              <a:rPr lang="en-IN" dirty="0"/>
              <a:t>The use of Cactus, a simple test framework is for unit testing  server-side java code (Servlets, EJBs, Tag Libs, Filters, ...).</a:t>
            </a:r>
          </a:p>
          <a:p>
            <a:pPr marL="285750" indent="-285750">
              <a:buFont typeface="Arial" panose="020B0604020202020204" pitchFamily="34" charset="0"/>
              <a:buChar char="•"/>
            </a:pPr>
            <a:r>
              <a:rPr lang="en-IN" dirty="0"/>
              <a:t>The main purpose of Cactus is to help in reducing the cost of writing tests for server-side code. </a:t>
            </a:r>
          </a:p>
          <a:p>
            <a:pPr marL="285750" indent="-285750">
              <a:buFont typeface="Arial" panose="020B0604020202020204" pitchFamily="34" charset="0"/>
              <a:buChar char="•"/>
            </a:pPr>
            <a:r>
              <a:rPr lang="en-IN" dirty="0"/>
              <a:t>Cactus uses JUnit and also extends it.</a:t>
            </a:r>
          </a:p>
          <a:p>
            <a:pPr marL="285750" indent="-285750">
              <a:buFont typeface="Arial" panose="020B0604020202020204" pitchFamily="34" charset="0"/>
              <a:buChar char="•"/>
            </a:pPr>
            <a:r>
              <a:rPr lang="en-IN" dirty="0"/>
              <a:t>Cactus supports in-Container pattern tests means are executed inside the container.</a:t>
            </a:r>
          </a:p>
          <a:p>
            <a:br>
              <a:rPr lang="en-IN" sz="1600" dirty="0"/>
            </a:br>
            <a:endParaRPr lang="en-US" sz="1600" dirty="0"/>
          </a:p>
        </p:txBody>
      </p:sp>
    </p:spTree>
    <p:extLst>
      <p:ext uri="{BB962C8B-B14F-4D97-AF65-F5344CB8AC3E}">
        <p14:creationId xmlns:p14="http://schemas.microsoft.com/office/powerpoint/2010/main" val="229358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Extension(Cactus)</a:t>
            </a:r>
          </a:p>
        </p:txBody>
      </p:sp>
      <p:sp>
        <p:nvSpPr>
          <p:cNvPr id="7" name="Rectangle 6">
            <a:extLst>
              <a:ext uri="{FF2B5EF4-FFF2-40B4-BE49-F238E27FC236}">
                <a16:creationId xmlns:a16="http://schemas.microsoft.com/office/drawing/2014/main" id="{8ED5FDF1-06B0-4F98-8B0C-F744F32989D6}"/>
              </a:ext>
            </a:extLst>
          </p:cNvPr>
          <p:cNvSpPr/>
          <p:nvPr/>
        </p:nvSpPr>
        <p:spPr>
          <a:xfrm>
            <a:off x="38100" y="1524000"/>
            <a:ext cx="3886200" cy="3539430"/>
          </a:xfrm>
          <a:prstGeom prst="rect">
            <a:avLst/>
          </a:prstGeom>
        </p:spPr>
        <p:txBody>
          <a:bodyPr wrap="square">
            <a:spAutoFit/>
          </a:bodyPr>
          <a:lstStyle/>
          <a:p>
            <a:r>
              <a:rPr lang="en-IN" sz="1600" dirty="0">
                <a:solidFill>
                  <a:srgbClr val="000000"/>
                </a:solidFill>
              </a:rPr>
              <a:t>The Cactus Ecosystem is made of several components:</a:t>
            </a:r>
          </a:p>
          <a:p>
            <a:endParaRPr lang="en-IN" sz="1600" dirty="0">
              <a:solidFill>
                <a:srgbClr val="000000"/>
              </a:solidFill>
            </a:endParaRPr>
          </a:p>
          <a:p>
            <a:pPr marL="171450" indent="-171450">
              <a:buFont typeface="Arial" panose="020B0604020202020204" pitchFamily="34" charset="0"/>
              <a:buChar char="•"/>
            </a:pPr>
            <a:r>
              <a:rPr lang="en-IN" sz="1200" b="1" dirty="0">
                <a:solidFill>
                  <a:srgbClr val="000000"/>
                </a:solidFill>
              </a:rPr>
              <a:t>The Cactus Framework: </a:t>
            </a:r>
            <a:r>
              <a:rPr lang="en-IN" sz="1200" dirty="0">
                <a:solidFill>
                  <a:srgbClr val="000000"/>
                </a:solidFill>
              </a:rPr>
              <a:t>It is known as the heart of Cactus. Also it is the engine that provides the API to write Cactus tests.</a:t>
            </a:r>
          </a:p>
          <a:p>
            <a:endParaRPr lang="en-IN" sz="1200" dirty="0">
              <a:solidFill>
                <a:srgbClr val="000000"/>
              </a:solidFill>
            </a:endParaRPr>
          </a:p>
          <a:p>
            <a:pPr marL="171450" indent="-171450">
              <a:buFont typeface="Arial" panose="020B0604020202020204" pitchFamily="34" charset="0"/>
              <a:buChar char="•"/>
            </a:pPr>
            <a:r>
              <a:rPr lang="en-IN" sz="1200" b="1" dirty="0">
                <a:solidFill>
                  <a:srgbClr val="000000"/>
                </a:solidFill>
              </a:rPr>
              <a:t>The Cactus Integration Modules:</a:t>
            </a:r>
            <a:r>
              <a:rPr lang="en-IN" sz="1200" dirty="0">
                <a:solidFill>
                  <a:srgbClr val="000000"/>
                </a:solidFill>
              </a:rPr>
              <a:t> Ant scripts, Eclipse plugin, Maven plugin etc...these are front ends tools and frameworks library which  provide easy methods to use cactus framework.</a:t>
            </a:r>
          </a:p>
          <a:p>
            <a:pPr marL="171450" indent="-171450">
              <a:buFont typeface="Arial" panose="020B0604020202020204" pitchFamily="34" charset="0"/>
              <a:buChar char="•"/>
            </a:pPr>
            <a:endParaRPr lang="en-IN" sz="1200" dirty="0">
              <a:solidFill>
                <a:srgbClr val="000000"/>
              </a:solidFill>
            </a:endParaRPr>
          </a:p>
          <a:p>
            <a:pPr marL="171450" indent="-171450">
              <a:buFont typeface="Arial" panose="020B0604020202020204" pitchFamily="34" charset="0"/>
              <a:buChar char="•"/>
            </a:pPr>
            <a:r>
              <a:rPr lang="en-IN" sz="1200" b="1" dirty="0">
                <a:solidFill>
                  <a:srgbClr val="000000"/>
                </a:solidFill>
              </a:rPr>
              <a:t>The Cactus Samples:</a:t>
            </a:r>
            <a:r>
              <a:rPr lang="en-IN" sz="1200" dirty="0">
                <a:solidFill>
                  <a:srgbClr val="000000"/>
                </a:solidFill>
              </a:rPr>
              <a:t> These are simple projects that shows how to code Cactus tests and how to use the Integration Modules.</a:t>
            </a:r>
            <a:endParaRPr lang="en-IN" sz="1600" dirty="0">
              <a:solidFill>
                <a:srgbClr val="000000"/>
              </a:solidFill>
            </a:endParaRPr>
          </a:p>
          <a:p>
            <a:br>
              <a:rPr lang="en-IN" sz="1600" dirty="0">
                <a:solidFill>
                  <a:srgbClr val="000000"/>
                </a:solidFill>
              </a:rPr>
            </a:br>
            <a:endParaRPr lang="en-IN" sz="1600" dirty="0"/>
          </a:p>
        </p:txBody>
      </p:sp>
      <p:pic>
        <p:nvPicPr>
          <p:cNvPr id="3" name="Picture 2">
            <a:extLst>
              <a:ext uri="{FF2B5EF4-FFF2-40B4-BE49-F238E27FC236}">
                <a16:creationId xmlns:a16="http://schemas.microsoft.com/office/drawing/2014/main" id="{6377FE0A-CE99-4D2A-8C24-B2F3FDDA8311}"/>
              </a:ext>
            </a:extLst>
          </p:cNvPr>
          <p:cNvPicPr>
            <a:picLocks noChangeAspect="1"/>
          </p:cNvPicPr>
          <p:nvPr/>
        </p:nvPicPr>
        <p:blipFill>
          <a:blip r:embed="rId3"/>
          <a:stretch>
            <a:fillRect/>
          </a:stretch>
        </p:blipFill>
        <p:spPr>
          <a:xfrm>
            <a:off x="3924300" y="1752600"/>
            <a:ext cx="4800600" cy="2895600"/>
          </a:xfrm>
          <a:prstGeom prst="rect">
            <a:avLst/>
          </a:prstGeom>
        </p:spPr>
      </p:pic>
    </p:spTree>
    <p:extLst>
      <p:ext uri="{BB962C8B-B14F-4D97-AF65-F5344CB8AC3E}">
        <p14:creationId xmlns:p14="http://schemas.microsoft.com/office/powerpoint/2010/main" val="179189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Cactus Framework Example Duration:15 min</a:t>
            </a:r>
          </a:p>
        </p:txBody>
      </p:sp>
      <p:sp>
        <p:nvSpPr>
          <p:cNvPr id="5" name="TextBox 4">
            <a:extLst>
              <a:ext uri="{FF2B5EF4-FFF2-40B4-BE49-F238E27FC236}">
                <a16:creationId xmlns:a16="http://schemas.microsoft.com/office/drawing/2014/main" id="{6A285638-2720-45B2-9562-7F1CCC555170}"/>
              </a:ext>
            </a:extLst>
          </p:cNvPr>
          <p:cNvSpPr txBox="1"/>
          <p:nvPr/>
        </p:nvSpPr>
        <p:spPr>
          <a:xfrm>
            <a:off x="381000" y="1066800"/>
            <a:ext cx="8534400" cy="1200329"/>
          </a:xfrm>
          <a:prstGeom prst="rect">
            <a:avLst/>
          </a:prstGeom>
          <a:noFill/>
        </p:spPr>
        <p:txBody>
          <a:bodyPr wrap="square" rtlCol="0">
            <a:spAutoFit/>
          </a:bodyPr>
          <a:lstStyle/>
          <a:p>
            <a:r>
              <a:rPr lang="en-IN" dirty="0"/>
              <a:t>Let us understand Cactus Framework how helps in testing by writing a test case.</a:t>
            </a:r>
          </a:p>
          <a:p>
            <a:endParaRPr lang="en-IN" dirty="0"/>
          </a:p>
          <a:p>
            <a:r>
              <a:rPr lang="en-IN" dirty="0"/>
              <a:t>Create New Junit </a:t>
            </a:r>
            <a:r>
              <a:rPr lang="en-IN" dirty="0" err="1"/>
              <a:t>TestCase</a:t>
            </a:r>
            <a:r>
              <a:rPr lang="en-IN" dirty="0"/>
              <a:t> Project in Eclipse=&gt;</a:t>
            </a:r>
          </a:p>
          <a:p>
            <a:r>
              <a:rPr lang="en-IN" dirty="0"/>
              <a:t>Add below libraries to class path library </a:t>
            </a:r>
          </a:p>
        </p:txBody>
      </p:sp>
      <p:pic>
        <p:nvPicPr>
          <p:cNvPr id="6" name="Picture 5">
            <a:extLst>
              <a:ext uri="{FF2B5EF4-FFF2-40B4-BE49-F238E27FC236}">
                <a16:creationId xmlns:a16="http://schemas.microsoft.com/office/drawing/2014/main" id="{863C1767-2E82-4E03-82FB-679DBCA5963A}"/>
              </a:ext>
            </a:extLst>
          </p:cNvPr>
          <p:cNvPicPr>
            <a:picLocks noChangeAspect="1"/>
          </p:cNvPicPr>
          <p:nvPr/>
        </p:nvPicPr>
        <p:blipFill rotWithShape="1">
          <a:blip r:embed="rId2"/>
          <a:srcRect l="12605" t="12945" r="70588" b="58893"/>
          <a:stretch/>
        </p:blipFill>
        <p:spPr>
          <a:xfrm>
            <a:off x="1219200" y="2438400"/>
            <a:ext cx="2819400" cy="2593848"/>
          </a:xfrm>
          <a:prstGeom prst="rect">
            <a:avLst/>
          </a:prstGeom>
          <a:ln>
            <a:solidFill>
              <a:schemeClr val="accent2"/>
            </a:solidFill>
          </a:ln>
        </p:spPr>
      </p:pic>
    </p:spTree>
    <p:extLst>
      <p:ext uri="{BB962C8B-B14F-4D97-AF65-F5344CB8AC3E}">
        <p14:creationId xmlns:p14="http://schemas.microsoft.com/office/powerpoint/2010/main" val="2551879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Cactus Example</a:t>
            </a:r>
          </a:p>
        </p:txBody>
      </p:sp>
      <p:sp>
        <p:nvSpPr>
          <p:cNvPr id="3" name="Content Placeholder 2"/>
          <p:cNvSpPr>
            <a:spLocks noGrp="1"/>
          </p:cNvSpPr>
          <p:nvPr>
            <p:ph idx="1"/>
          </p:nvPr>
        </p:nvSpPr>
        <p:spPr>
          <a:xfrm>
            <a:off x="671512" y="1143000"/>
            <a:ext cx="8229600" cy="533400"/>
          </a:xfrm>
        </p:spPr>
        <p:txBody>
          <a:bodyPr>
            <a:normAutofit/>
          </a:bodyPr>
          <a:lstStyle/>
          <a:p>
            <a:r>
              <a:rPr lang="en-US" sz="2400" dirty="0"/>
              <a:t>Cactus Framework Example</a:t>
            </a:r>
          </a:p>
        </p:txBody>
      </p:sp>
      <p:pic>
        <p:nvPicPr>
          <p:cNvPr id="5" name="Picture 4"/>
          <p:cNvPicPr>
            <a:picLocks noChangeAspect="1"/>
          </p:cNvPicPr>
          <p:nvPr/>
        </p:nvPicPr>
        <p:blipFill>
          <a:blip r:embed="rId3"/>
          <a:stretch>
            <a:fillRect/>
          </a:stretch>
        </p:blipFill>
        <p:spPr>
          <a:xfrm>
            <a:off x="671512" y="1828800"/>
            <a:ext cx="7658100" cy="3882348"/>
          </a:xfrm>
          <a:prstGeom prst="rect">
            <a:avLst/>
          </a:prstGeom>
          <a:ln>
            <a:solidFill>
              <a:schemeClr val="accent2"/>
            </a:solidFill>
          </a:ln>
        </p:spPr>
      </p:pic>
      <p:sp>
        <p:nvSpPr>
          <p:cNvPr id="4" name="Rectangle 3">
            <a:extLst>
              <a:ext uri="{FF2B5EF4-FFF2-40B4-BE49-F238E27FC236}">
                <a16:creationId xmlns:a16="http://schemas.microsoft.com/office/drawing/2014/main" id="{818CBFE2-A2FE-46EE-B495-81A5535287AE}"/>
              </a:ext>
            </a:extLst>
          </p:cNvPr>
          <p:cNvSpPr/>
          <p:nvPr/>
        </p:nvSpPr>
        <p:spPr>
          <a:xfrm>
            <a:off x="533400" y="5719789"/>
            <a:ext cx="7939088" cy="923330"/>
          </a:xfrm>
          <a:prstGeom prst="rect">
            <a:avLst/>
          </a:prstGeom>
        </p:spPr>
        <p:txBody>
          <a:bodyPr wrap="square">
            <a:spAutoFit/>
          </a:bodyPr>
          <a:lstStyle/>
          <a:p>
            <a:r>
              <a:rPr lang="en-IN" dirty="0"/>
              <a:t>In above code we created </a:t>
            </a:r>
            <a:r>
              <a:rPr lang="en-IN" dirty="0" err="1"/>
              <a:t>PermissionManager’s</a:t>
            </a:r>
            <a:r>
              <a:rPr lang="en-IN" dirty="0"/>
              <a:t> manager object and manager is calling validate() method </a:t>
            </a:r>
            <a:r>
              <a:rPr lang="en-IN" dirty="0" err="1"/>
              <a:t>testPermissionManagerAllow</a:t>
            </a:r>
            <a:r>
              <a:rPr lang="en-IN" dirty="0"/>
              <a:t>() and </a:t>
            </a:r>
            <a:r>
              <a:rPr lang="en-IN" dirty="0" err="1"/>
              <a:t>testPermissionManagerDisallow</a:t>
            </a:r>
            <a:r>
              <a:rPr lang="en-IN" dirty="0"/>
              <a:t>() method are used to check valid permission. </a:t>
            </a:r>
          </a:p>
        </p:txBody>
      </p:sp>
    </p:spTree>
    <p:extLst>
      <p:ext uri="{BB962C8B-B14F-4D97-AF65-F5344CB8AC3E}">
        <p14:creationId xmlns:p14="http://schemas.microsoft.com/office/powerpoint/2010/main" val="2238250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Cactus Example Contd..</a:t>
            </a:r>
          </a:p>
        </p:txBody>
      </p:sp>
      <p:pic>
        <p:nvPicPr>
          <p:cNvPr id="3" name="Picture 2"/>
          <p:cNvPicPr>
            <a:picLocks noChangeAspect="1"/>
          </p:cNvPicPr>
          <p:nvPr/>
        </p:nvPicPr>
        <p:blipFill rotWithShape="1">
          <a:blip r:embed="rId3"/>
          <a:srcRect b="3186"/>
          <a:stretch/>
        </p:blipFill>
        <p:spPr>
          <a:xfrm>
            <a:off x="914400" y="1295400"/>
            <a:ext cx="7562246" cy="4038600"/>
          </a:xfrm>
          <a:prstGeom prst="rect">
            <a:avLst/>
          </a:prstGeom>
          <a:ln>
            <a:solidFill>
              <a:schemeClr val="accent2"/>
            </a:solidFill>
          </a:ln>
        </p:spPr>
      </p:pic>
    </p:spTree>
    <p:extLst>
      <p:ext uri="{BB962C8B-B14F-4D97-AF65-F5344CB8AC3E}">
        <p14:creationId xmlns:p14="http://schemas.microsoft.com/office/powerpoint/2010/main" val="3339434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Cactus Example Contd..</a:t>
            </a:r>
          </a:p>
        </p:txBody>
      </p:sp>
      <p:pic>
        <p:nvPicPr>
          <p:cNvPr id="4" name="Picture 3"/>
          <p:cNvPicPr>
            <a:picLocks noChangeAspect="1"/>
          </p:cNvPicPr>
          <p:nvPr/>
        </p:nvPicPr>
        <p:blipFill>
          <a:blip r:embed="rId3"/>
          <a:stretch>
            <a:fillRect/>
          </a:stretch>
        </p:blipFill>
        <p:spPr>
          <a:xfrm>
            <a:off x="217100" y="1093625"/>
            <a:ext cx="8709800" cy="4670750"/>
          </a:xfrm>
          <a:prstGeom prst="rect">
            <a:avLst/>
          </a:prstGeom>
          <a:ln>
            <a:solidFill>
              <a:schemeClr val="accent2"/>
            </a:solidFill>
          </a:ln>
        </p:spPr>
      </p:pic>
      <p:sp>
        <p:nvSpPr>
          <p:cNvPr id="3" name="Rectangle 2">
            <a:extLst>
              <a:ext uri="{FF2B5EF4-FFF2-40B4-BE49-F238E27FC236}">
                <a16:creationId xmlns:a16="http://schemas.microsoft.com/office/drawing/2014/main" id="{F8780D94-A9C5-4F1B-BF5F-9059D5AA3706}"/>
              </a:ext>
            </a:extLst>
          </p:cNvPr>
          <p:cNvSpPr/>
          <p:nvPr/>
        </p:nvSpPr>
        <p:spPr>
          <a:xfrm>
            <a:off x="205600" y="5844214"/>
            <a:ext cx="8709800" cy="923330"/>
          </a:xfrm>
          <a:prstGeom prst="rect">
            <a:avLst/>
          </a:prstGeom>
        </p:spPr>
        <p:txBody>
          <a:bodyPr wrap="square">
            <a:spAutoFit/>
          </a:bodyPr>
          <a:lstStyle/>
          <a:p>
            <a:r>
              <a:rPr lang="en-IN" dirty="0" err="1"/>
              <a:t>InsufficientPermissionException</a:t>
            </a:r>
            <a:r>
              <a:rPr lang="en-IN" dirty="0"/>
              <a:t> is a custom exception class which has validate method for storing TOKEN_KEY attribute in session means if token gets matched then permission is allowed else </a:t>
            </a:r>
            <a:r>
              <a:rPr lang="en-IN" dirty="0" err="1"/>
              <a:t>InsufficientPermissionsExcetion</a:t>
            </a:r>
            <a:r>
              <a:rPr lang="en-IN" dirty="0"/>
              <a:t> will be thrown.</a:t>
            </a:r>
          </a:p>
        </p:txBody>
      </p:sp>
    </p:spTree>
    <p:extLst>
      <p:ext uri="{BB962C8B-B14F-4D97-AF65-F5344CB8AC3E}">
        <p14:creationId xmlns:p14="http://schemas.microsoft.com/office/powerpoint/2010/main" val="3509759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Cactus Example Contd..</a:t>
            </a:r>
          </a:p>
        </p:txBody>
      </p:sp>
      <p:pic>
        <p:nvPicPr>
          <p:cNvPr id="3" name="Picture 2"/>
          <p:cNvPicPr>
            <a:picLocks noChangeAspect="1"/>
          </p:cNvPicPr>
          <p:nvPr/>
        </p:nvPicPr>
        <p:blipFill>
          <a:blip r:embed="rId3"/>
          <a:stretch>
            <a:fillRect/>
          </a:stretch>
        </p:blipFill>
        <p:spPr>
          <a:xfrm>
            <a:off x="381000" y="1295400"/>
            <a:ext cx="8209752" cy="4496983"/>
          </a:xfrm>
          <a:prstGeom prst="rect">
            <a:avLst/>
          </a:prstGeom>
          <a:ln>
            <a:solidFill>
              <a:schemeClr val="accent2"/>
            </a:solidFill>
          </a:ln>
        </p:spPr>
      </p:pic>
    </p:spTree>
    <p:extLst>
      <p:ext uri="{BB962C8B-B14F-4D97-AF65-F5344CB8AC3E}">
        <p14:creationId xmlns:p14="http://schemas.microsoft.com/office/powerpoint/2010/main" val="1552087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Cactus Example Contd..</a:t>
            </a:r>
          </a:p>
        </p:txBody>
      </p:sp>
      <p:pic>
        <p:nvPicPr>
          <p:cNvPr id="3" name="Picture 2"/>
          <p:cNvPicPr>
            <a:picLocks noChangeAspect="1"/>
          </p:cNvPicPr>
          <p:nvPr/>
        </p:nvPicPr>
        <p:blipFill>
          <a:blip r:embed="rId2"/>
          <a:stretch>
            <a:fillRect/>
          </a:stretch>
        </p:blipFill>
        <p:spPr>
          <a:xfrm>
            <a:off x="914400" y="1676400"/>
            <a:ext cx="7489254" cy="4038162"/>
          </a:xfrm>
          <a:prstGeom prst="rect">
            <a:avLst/>
          </a:prstGeom>
          <a:ln>
            <a:solidFill>
              <a:schemeClr val="accent2"/>
            </a:solidFill>
          </a:ln>
        </p:spPr>
      </p:pic>
      <p:sp>
        <p:nvSpPr>
          <p:cNvPr id="4" name="TextBox 3">
            <a:extLst>
              <a:ext uri="{FF2B5EF4-FFF2-40B4-BE49-F238E27FC236}">
                <a16:creationId xmlns:a16="http://schemas.microsoft.com/office/drawing/2014/main" id="{1A167091-FD39-4896-B369-8AB8CEEB6DF9}"/>
              </a:ext>
            </a:extLst>
          </p:cNvPr>
          <p:cNvSpPr txBox="1"/>
          <p:nvPr/>
        </p:nvSpPr>
        <p:spPr>
          <a:xfrm>
            <a:off x="914400" y="1143000"/>
            <a:ext cx="6096000" cy="369332"/>
          </a:xfrm>
          <a:prstGeom prst="rect">
            <a:avLst/>
          </a:prstGeom>
          <a:noFill/>
        </p:spPr>
        <p:txBody>
          <a:bodyPr wrap="square" rtlCol="0">
            <a:spAutoFit/>
          </a:bodyPr>
          <a:lstStyle/>
          <a:p>
            <a:r>
              <a:rPr lang="en-IN" dirty="0"/>
              <a:t>Run the project </a:t>
            </a:r>
          </a:p>
        </p:txBody>
      </p:sp>
    </p:spTree>
    <p:extLst>
      <p:ext uri="{BB962C8B-B14F-4D97-AF65-F5344CB8AC3E}">
        <p14:creationId xmlns:p14="http://schemas.microsoft.com/office/powerpoint/2010/main" val="3432677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F6CA-CB57-4D86-B9D9-57363589484A}"/>
              </a:ext>
            </a:extLst>
          </p:cNvPr>
          <p:cNvSpPr>
            <a:spLocks noGrp="1"/>
          </p:cNvSpPr>
          <p:nvPr>
            <p:ph type="title"/>
          </p:nvPr>
        </p:nvSpPr>
        <p:spPr/>
        <p:txBody>
          <a:bodyPr/>
          <a:lstStyle/>
          <a:p>
            <a:r>
              <a:rPr lang="en-IN" dirty="0"/>
              <a:t>Demo: Writing a Test Cont..</a:t>
            </a:r>
          </a:p>
        </p:txBody>
      </p:sp>
      <p:pic>
        <p:nvPicPr>
          <p:cNvPr id="3" name="Picture 2">
            <a:extLst>
              <a:ext uri="{FF2B5EF4-FFF2-40B4-BE49-F238E27FC236}">
                <a16:creationId xmlns:a16="http://schemas.microsoft.com/office/drawing/2014/main" id="{8C012CBA-8175-4085-B50D-6921AEA944BE}"/>
              </a:ext>
            </a:extLst>
          </p:cNvPr>
          <p:cNvPicPr>
            <a:picLocks noChangeAspect="1"/>
          </p:cNvPicPr>
          <p:nvPr/>
        </p:nvPicPr>
        <p:blipFill rotWithShape="1">
          <a:blip r:embed="rId2"/>
          <a:srcRect l="833" t="1088" r="49167" b="32213"/>
          <a:stretch/>
        </p:blipFill>
        <p:spPr>
          <a:xfrm>
            <a:off x="381000" y="2020588"/>
            <a:ext cx="4104000" cy="3078001"/>
          </a:xfrm>
          <a:prstGeom prst="rect">
            <a:avLst/>
          </a:prstGeom>
        </p:spPr>
      </p:pic>
      <p:sp>
        <p:nvSpPr>
          <p:cNvPr id="4" name="Oval 3">
            <a:extLst>
              <a:ext uri="{FF2B5EF4-FFF2-40B4-BE49-F238E27FC236}">
                <a16:creationId xmlns:a16="http://schemas.microsoft.com/office/drawing/2014/main" id="{61B0FBB7-F6C4-46F2-8F37-FC787395F162}"/>
              </a:ext>
            </a:extLst>
          </p:cNvPr>
          <p:cNvSpPr/>
          <p:nvPr/>
        </p:nvSpPr>
        <p:spPr>
          <a:xfrm>
            <a:off x="2656200" y="3657600"/>
            <a:ext cx="18288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78E2352-C616-4F94-A77D-796F7745A6D6}"/>
              </a:ext>
            </a:extLst>
          </p:cNvPr>
          <p:cNvSpPr txBox="1"/>
          <p:nvPr/>
        </p:nvSpPr>
        <p:spPr>
          <a:xfrm>
            <a:off x="228600" y="1409699"/>
            <a:ext cx="3124200" cy="646331"/>
          </a:xfrm>
          <a:prstGeom prst="rect">
            <a:avLst/>
          </a:prstGeom>
          <a:noFill/>
        </p:spPr>
        <p:txBody>
          <a:bodyPr wrap="square" rtlCol="0">
            <a:spAutoFit/>
          </a:bodyPr>
          <a:lstStyle/>
          <a:p>
            <a:r>
              <a:rPr lang="en-IN" dirty="0"/>
              <a:t>Create new Junit Test Case</a:t>
            </a:r>
          </a:p>
          <a:p>
            <a:endParaRPr lang="en-IN" dirty="0"/>
          </a:p>
        </p:txBody>
      </p:sp>
      <p:pic>
        <p:nvPicPr>
          <p:cNvPr id="10" name="Picture 9">
            <a:extLst>
              <a:ext uri="{FF2B5EF4-FFF2-40B4-BE49-F238E27FC236}">
                <a16:creationId xmlns:a16="http://schemas.microsoft.com/office/drawing/2014/main" id="{705BF57A-AECA-4949-B740-A23B79DDDA94}"/>
              </a:ext>
            </a:extLst>
          </p:cNvPr>
          <p:cNvPicPr>
            <a:picLocks noChangeAspect="1"/>
          </p:cNvPicPr>
          <p:nvPr/>
        </p:nvPicPr>
        <p:blipFill rotWithShape="1">
          <a:blip r:embed="rId3"/>
          <a:srcRect l="30425" t="-4416" r="31241" b="24379"/>
          <a:stretch/>
        </p:blipFill>
        <p:spPr>
          <a:xfrm>
            <a:off x="5140200" y="2020588"/>
            <a:ext cx="3240000" cy="3708247"/>
          </a:xfrm>
          <a:prstGeom prst="rect">
            <a:avLst/>
          </a:prstGeom>
        </p:spPr>
      </p:pic>
      <p:sp>
        <p:nvSpPr>
          <p:cNvPr id="11" name="TextBox 10">
            <a:extLst>
              <a:ext uri="{FF2B5EF4-FFF2-40B4-BE49-F238E27FC236}">
                <a16:creationId xmlns:a16="http://schemas.microsoft.com/office/drawing/2014/main" id="{8EFB7F7C-939D-4C3E-9179-2CF28AF3CE32}"/>
              </a:ext>
            </a:extLst>
          </p:cNvPr>
          <p:cNvSpPr txBox="1"/>
          <p:nvPr/>
        </p:nvSpPr>
        <p:spPr>
          <a:xfrm>
            <a:off x="4876800" y="1219201"/>
            <a:ext cx="3886200" cy="646331"/>
          </a:xfrm>
          <a:prstGeom prst="rect">
            <a:avLst/>
          </a:prstGeom>
          <a:noFill/>
        </p:spPr>
        <p:txBody>
          <a:bodyPr wrap="square" rtlCol="0">
            <a:spAutoFit/>
          </a:bodyPr>
          <a:lstStyle/>
          <a:p>
            <a:r>
              <a:rPr lang="en-IN" dirty="0"/>
              <a:t>Select package name and name the </a:t>
            </a:r>
            <a:r>
              <a:rPr lang="en-IN" dirty="0" err="1"/>
              <a:t>TestCase</a:t>
            </a:r>
            <a:r>
              <a:rPr lang="en-IN" dirty="0"/>
              <a:t> name as </a:t>
            </a:r>
            <a:r>
              <a:rPr lang="en-IN" dirty="0" err="1"/>
              <a:t>MathApp</a:t>
            </a:r>
            <a:endParaRPr lang="en-IN" dirty="0"/>
          </a:p>
        </p:txBody>
      </p:sp>
      <p:sp>
        <p:nvSpPr>
          <p:cNvPr id="12" name="Oval 11">
            <a:extLst>
              <a:ext uri="{FF2B5EF4-FFF2-40B4-BE49-F238E27FC236}">
                <a16:creationId xmlns:a16="http://schemas.microsoft.com/office/drawing/2014/main" id="{E92BD819-A128-477A-969F-79FD333D61F8}"/>
              </a:ext>
            </a:extLst>
          </p:cNvPr>
          <p:cNvSpPr/>
          <p:nvPr/>
        </p:nvSpPr>
        <p:spPr>
          <a:xfrm>
            <a:off x="5628000" y="2666919"/>
            <a:ext cx="1763400" cy="19050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0110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Cactus Example Contd..</a:t>
            </a:r>
          </a:p>
        </p:txBody>
      </p:sp>
      <p:pic>
        <p:nvPicPr>
          <p:cNvPr id="4" name="Picture 3"/>
          <p:cNvPicPr>
            <a:picLocks noChangeAspect="1"/>
          </p:cNvPicPr>
          <p:nvPr/>
        </p:nvPicPr>
        <p:blipFill>
          <a:blip r:embed="rId3"/>
          <a:stretch>
            <a:fillRect/>
          </a:stretch>
        </p:blipFill>
        <p:spPr>
          <a:xfrm>
            <a:off x="685800" y="1600200"/>
            <a:ext cx="8033048" cy="4338200"/>
          </a:xfrm>
          <a:prstGeom prst="rect">
            <a:avLst/>
          </a:prstGeom>
          <a:ln>
            <a:solidFill>
              <a:schemeClr val="accent2"/>
            </a:solidFill>
          </a:ln>
        </p:spPr>
      </p:pic>
      <p:sp>
        <p:nvSpPr>
          <p:cNvPr id="5" name="TextBox 4">
            <a:extLst>
              <a:ext uri="{FF2B5EF4-FFF2-40B4-BE49-F238E27FC236}">
                <a16:creationId xmlns:a16="http://schemas.microsoft.com/office/drawing/2014/main" id="{FAF12151-7A7D-4665-B33B-10EAA6AEE767}"/>
              </a:ext>
            </a:extLst>
          </p:cNvPr>
          <p:cNvSpPr txBox="1"/>
          <p:nvPr/>
        </p:nvSpPr>
        <p:spPr>
          <a:xfrm>
            <a:off x="685800" y="1143000"/>
            <a:ext cx="6096000" cy="369332"/>
          </a:xfrm>
          <a:prstGeom prst="rect">
            <a:avLst/>
          </a:prstGeom>
          <a:noFill/>
        </p:spPr>
        <p:txBody>
          <a:bodyPr wrap="square" rtlCol="0">
            <a:spAutoFit/>
          </a:bodyPr>
          <a:lstStyle/>
          <a:p>
            <a:r>
              <a:rPr lang="en-IN" dirty="0"/>
              <a:t>The test result shows green success.</a:t>
            </a:r>
          </a:p>
        </p:txBody>
      </p:sp>
      <p:sp>
        <p:nvSpPr>
          <p:cNvPr id="3" name="Rectangle 2">
            <a:extLst>
              <a:ext uri="{FF2B5EF4-FFF2-40B4-BE49-F238E27FC236}">
                <a16:creationId xmlns:a16="http://schemas.microsoft.com/office/drawing/2014/main" id="{25D06C35-42C1-4105-A9AF-405BF560199D}"/>
              </a:ext>
            </a:extLst>
          </p:cNvPr>
          <p:cNvSpPr/>
          <p:nvPr/>
        </p:nvSpPr>
        <p:spPr>
          <a:xfrm>
            <a:off x="685800" y="2286000"/>
            <a:ext cx="1752600" cy="9144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80040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229600" cy="609600"/>
          </a:xfrm>
        </p:spPr>
        <p:txBody>
          <a:bodyPr>
            <a:noAutofit/>
          </a:bodyPr>
          <a:lstStyle/>
          <a:p>
            <a:r>
              <a:rPr lang="en-US" sz="1800" dirty="0"/>
              <a:t>JWebUnit</a:t>
            </a:r>
            <a:r>
              <a:rPr lang="en-US" sz="1800" b="0" dirty="0"/>
              <a:t>:</a:t>
            </a:r>
          </a:p>
          <a:p>
            <a:pPr marL="0" indent="0">
              <a:buNone/>
            </a:pPr>
            <a:r>
              <a:rPr lang="en-US" sz="1800" b="0" dirty="0"/>
              <a:t>JWebUnit is based on JUnit and helps to write test cases for web applications for their testing.</a:t>
            </a:r>
          </a:p>
          <a:p>
            <a:r>
              <a:rPr lang="en-IN" sz="1800" b="0" dirty="0"/>
              <a:t>Using JUnit assertions, navigation &amp; validation of basic web application can be done through API. It supports use of a property file for web resources (a la Struts), though a resource file for the app is not required.</a:t>
            </a:r>
          </a:p>
          <a:p>
            <a:pPr fontAlgn="base"/>
            <a:r>
              <a:rPr lang="en-IN" sz="1800" b="0" dirty="0"/>
              <a:t>Existing testing frameworks such as </a:t>
            </a:r>
            <a:r>
              <a:rPr lang="en-IN" sz="1800" dirty="0" err="1">
                <a:hlinkClick r:id="rId3">
                  <a:extLst>
                    <a:ext uri="{A12FA001-AC4F-418D-AE19-62706E023703}">
                      <ahyp:hlinkClr xmlns:ahyp="http://schemas.microsoft.com/office/drawing/2018/hyperlinkcolor" val="tx"/>
                    </a:ext>
                  </a:extLst>
                </a:hlinkClick>
              </a:rPr>
              <a:t>HtmlUnit</a:t>
            </a:r>
            <a:r>
              <a:rPr lang="en-IN" sz="1800" b="0" dirty="0"/>
              <a:t> and </a:t>
            </a:r>
            <a:r>
              <a:rPr lang="en-IN" sz="1800" dirty="0">
                <a:hlinkClick r:id="rId4">
                  <a:extLst>
                    <a:ext uri="{A12FA001-AC4F-418D-AE19-62706E023703}">
                      <ahyp:hlinkClr xmlns:ahyp="http://schemas.microsoft.com/office/drawing/2018/hyperlinkcolor" val="tx"/>
                    </a:ext>
                  </a:extLst>
                </a:hlinkClick>
              </a:rPr>
              <a:t>Selenium</a:t>
            </a:r>
            <a:r>
              <a:rPr lang="en-IN" sz="1800" b="0" dirty="0"/>
              <a:t> gets wrapped with a unified testing interface to test how correct the web applications are.</a:t>
            </a:r>
          </a:p>
          <a:p>
            <a:pPr marL="0" indent="0">
              <a:buNone/>
            </a:pPr>
            <a:endParaRPr lang="en-US" sz="1800" b="0" dirty="0"/>
          </a:p>
          <a:p>
            <a:endParaRPr lang="en-US" sz="1800" b="0" dirty="0"/>
          </a:p>
        </p:txBody>
      </p:sp>
      <p:sp>
        <p:nvSpPr>
          <p:cNvPr id="5" name="Title 1"/>
          <p:cNvSpPr>
            <a:spLocks noGrp="1"/>
          </p:cNvSpPr>
          <p:nvPr>
            <p:ph type="title"/>
          </p:nvPr>
        </p:nvSpPr>
        <p:spPr>
          <a:xfrm>
            <a:off x="1981200" y="76200"/>
            <a:ext cx="6934200" cy="639762"/>
          </a:xfrm>
        </p:spPr>
        <p:txBody>
          <a:bodyPr/>
          <a:lstStyle/>
          <a:p>
            <a:r>
              <a:rPr lang="en-US" dirty="0"/>
              <a:t>Junit Extension Cont..</a:t>
            </a:r>
          </a:p>
        </p:txBody>
      </p:sp>
    </p:spTree>
    <p:extLst>
      <p:ext uri="{BB962C8B-B14F-4D97-AF65-F5344CB8AC3E}">
        <p14:creationId xmlns:p14="http://schemas.microsoft.com/office/powerpoint/2010/main" val="1595504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JWebUnit</a:t>
            </a:r>
            <a:r>
              <a:rPr lang="en-US" dirty="0"/>
              <a:t> Example</a:t>
            </a:r>
            <a:br>
              <a:rPr lang="en-US" dirty="0"/>
            </a:br>
            <a:r>
              <a:rPr lang="en-US" dirty="0"/>
              <a:t>Cont..</a:t>
            </a:r>
          </a:p>
        </p:txBody>
      </p:sp>
      <p:sp>
        <p:nvSpPr>
          <p:cNvPr id="5" name="Rectangle 4">
            <a:extLst>
              <a:ext uri="{FF2B5EF4-FFF2-40B4-BE49-F238E27FC236}">
                <a16:creationId xmlns:a16="http://schemas.microsoft.com/office/drawing/2014/main" id="{5A31B5E5-A67C-4E09-A579-4BC7441948E4}"/>
              </a:ext>
            </a:extLst>
          </p:cNvPr>
          <p:cNvSpPr/>
          <p:nvPr/>
        </p:nvSpPr>
        <p:spPr>
          <a:xfrm>
            <a:off x="0" y="838200"/>
            <a:ext cx="8939349" cy="5747727"/>
          </a:xfrm>
          <a:prstGeom prst="rect">
            <a:avLst/>
          </a:prstGeom>
        </p:spPr>
        <p:txBody>
          <a:bodyPr wrap="square">
            <a:spAutoFit/>
          </a:bodyPr>
          <a:lstStyle/>
          <a:p>
            <a:r>
              <a:rPr lang="en-IN" sz="1050" dirty="0"/>
              <a:t>package </a:t>
            </a:r>
            <a:r>
              <a:rPr lang="en-IN" sz="1050" dirty="0" err="1"/>
              <a:t>jwebunit.test</a:t>
            </a:r>
            <a:r>
              <a:rPr lang="en-IN" sz="1050" dirty="0"/>
              <a:t>;</a:t>
            </a:r>
          </a:p>
          <a:p>
            <a:r>
              <a:rPr lang="en-IN" sz="1050" dirty="0"/>
              <a:t>import static </a:t>
            </a:r>
            <a:r>
              <a:rPr lang="en-IN" sz="1050" dirty="0" err="1"/>
              <a:t>net.sourceforge.jwebunit.junit.JWebUnit.assertElementPresent</a:t>
            </a:r>
            <a:r>
              <a:rPr lang="en-IN" sz="1050" dirty="0"/>
              <a:t>;</a:t>
            </a:r>
          </a:p>
          <a:p>
            <a:r>
              <a:rPr lang="en-IN" sz="1050" dirty="0"/>
              <a:t>import static </a:t>
            </a:r>
            <a:r>
              <a:rPr lang="en-IN" sz="1050" dirty="0" err="1"/>
              <a:t>net.sourceforge.jwebunit.junit.JWebUnit.assertLinkPresent</a:t>
            </a:r>
            <a:r>
              <a:rPr lang="en-IN" sz="1050" dirty="0"/>
              <a:t>;</a:t>
            </a:r>
          </a:p>
          <a:p>
            <a:r>
              <a:rPr lang="en-IN" sz="1050" dirty="0"/>
              <a:t>import static </a:t>
            </a:r>
            <a:r>
              <a:rPr lang="en-IN" sz="1050" dirty="0" err="1"/>
              <a:t>net.sourceforge.jwebunit.junit.JWebUnit.beginAt</a:t>
            </a:r>
            <a:r>
              <a:rPr lang="en-IN" sz="1050" dirty="0"/>
              <a:t>;</a:t>
            </a:r>
          </a:p>
          <a:p>
            <a:r>
              <a:rPr lang="en-IN" sz="1050" dirty="0"/>
              <a:t>import static </a:t>
            </a:r>
            <a:r>
              <a:rPr lang="en-IN" sz="1050" dirty="0" err="1"/>
              <a:t>net.sourceforge.jwebunit.junit.JWebUnit.clickElementByXPath</a:t>
            </a:r>
            <a:r>
              <a:rPr lang="en-IN" sz="1050" dirty="0"/>
              <a:t>;</a:t>
            </a:r>
          </a:p>
          <a:p>
            <a:r>
              <a:rPr lang="en-IN" sz="1050" dirty="0"/>
              <a:t>import static </a:t>
            </a:r>
            <a:r>
              <a:rPr lang="en-IN" sz="1050" dirty="0" err="1"/>
              <a:t>net.sourceforge.jwebunit.junit.JWebUnit.clickLink</a:t>
            </a:r>
            <a:r>
              <a:rPr lang="en-IN" sz="1050" dirty="0"/>
              <a:t>;</a:t>
            </a:r>
          </a:p>
          <a:p>
            <a:r>
              <a:rPr lang="en-IN" sz="1050" dirty="0"/>
              <a:t>import static </a:t>
            </a:r>
            <a:r>
              <a:rPr lang="en-IN" sz="1050" dirty="0" err="1"/>
              <a:t>net.sourceforge.jwebunit.junit.JWebUnit.getElementById</a:t>
            </a:r>
            <a:r>
              <a:rPr lang="en-IN" sz="1050" dirty="0"/>
              <a:t>;</a:t>
            </a:r>
          </a:p>
          <a:p>
            <a:r>
              <a:rPr lang="en-IN" sz="1050" dirty="0"/>
              <a:t>import static </a:t>
            </a:r>
            <a:r>
              <a:rPr lang="en-IN" sz="1050" dirty="0" err="1"/>
              <a:t>net.sourceforge.jwebunit.junit.JWebUnit.setBaseUrl</a:t>
            </a:r>
            <a:r>
              <a:rPr lang="en-IN" sz="1050" dirty="0"/>
              <a:t>;</a:t>
            </a:r>
          </a:p>
          <a:p>
            <a:r>
              <a:rPr lang="en-IN" sz="1050" dirty="0"/>
              <a:t>import static </a:t>
            </a:r>
            <a:r>
              <a:rPr lang="en-IN" sz="1050" dirty="0" err="1"/>
              <a:t>net.sourceforge.jwebunit.junit.JWebUnit.setTextField</a:t>
            </a:r>
            <a:r>
              <a:rPr lang="en-IN" sz="1050" dirty="0"/>
              <a:t>;</a:t>
            </a:r>
          </a:p>
          <a:p>
            <a:r>
              <a:rPr lang="en-IN" sz="1050" dirty="0"/>
              <a:t>import </a:t>
            </a:r>
            <a:r>
              <a:rPr lang="en-IN" sz="1050" dirty="0" err="1"/>
              <a:t>java.util.List</a:t>
            </a:r>
            <a:r>
              <a:rPr lang="en-IN" sz="1050" dirty="0"/>
              <a:t>;</a:t>
            </a:r>
          </a:p>
          <a:p>
            <a:r>
              <a:rPr lang="en-IN" sz="1050" dirty="0"/>
              <a:t>import </a:t>
            </a:r>
            <a:r>
              <a:rPr lang="en-IN" sz="1050" dirty="0" err="1"/>
              <a:t>org.junit.Before</a:t>
            </a:r>
            <a:r>
              <a:rPr lang="en-IN" sz="1050" dirty="0"/>
              <a:t>;</a:t>
            </a:r>
          </a:p>
          <a:p>
            <a:r>
              <a:rPr lang="en-IN" sz="1050" dirty="0"/>
              <a:t>import </a:t>
            </a:r>
            <a:r>
              <a:rPr lang="en-IN" sz="1050" dirty="0" err="1"/>
              <a:t>org.junit.Test</a:t>
            </a:r>
            <a:r>
              <a:rPr lang="en-IN" sz="1050" dirty="0"/>
              <a:t>;</a:t>
            </a:r>
          </a:p>
          <a:p>
            <a:r>
              <a:rPr lang="en-IN" sz="1050" dirty="0"/>
              <a:t>import </a:t>
            </a:r>
            <a:r>
              <a:rPr lang="en-IN" sz="1050" dirty="0" err="1"/>
              <a:t>net.sourceforge.jwebunit.api.IElement</a:t>
            </a:r>
            <a:r>
              <a:rPr lang="en-IN" sz="1050" dirty="0"/>
              <a:t>;</a:t>
            </a:r>
          </a:p>
          <a:p>
            <a:r>
              <a:rPr lang="en-IN" sz="1050" dirty="0"/>
              <a:t>public class </a:t>
            </a:r>
            <a:r>
              <a:rPr lang="en-IN" sz="1050" dirty="0" err="1"/>
              <a:t>ExampleWebTestCase</a:t>
            </a:r>
            <a:r>
              <a:rPr lang="en-IN" sz="1050" dirty="0"/>
              <a:t>{</a:t>
            </a:r>
          </a:p>
          <a:p>
            <a:r>
              <a:rPr lang="en-IN" sz="1050" dirty="0"/>
              <a:t>@Before	</a:t>
            </a:r>
          </a:p>
          <a:p>
            <a:r>
              <a:rPr lang="en-IN" sz="1050" dirty="0"/>
              <a:t>public void prepare() {</a:t>
            </a:r>
          </a:p>
          <a:p>
            <a:r>
              <a:rPr lang="en-IN" sz="1050" dirty="0"/>
              <a:t>//</a:t>
            </a:r>
            <a:r>
              <a:rPr lang="en-IN" sz="1050" dirty="0" err="1"/>
              <a:t>setTestingEngineKey</a:t>
            </a:r>
            <a:r>
              <a:rPr lang="en-IN" sz="1050" dirty="0"/>
              <a:t>(</a:t>
            </a:r>
            <a:r>
              <a:rPr lang="en-IN" sz="1050" dirty="0" err="1"/>
              <a:t>TestingEngineRegistry.TESTING_ENGINE_HTMLUNIT</a:t>
            </a:r>
            <a:r>
              <a:rPr lang="en-IN" sz="1050" dirty="0"/>
              <a:t>); 		</a:t>
            </a:r>
          </a:p>
          <a:p>
            <a:r>
              <a:rPr lang="en-IN" sz="1050" dirty="0" err="1"/>
              <a:t>setBaseUrl</a:t>
            </a:r>
            <a:r>
              <a:rPr lang="en-IN" sz="1050" dirty="0"/>
              <a:t>("http://localhost:8080");}	</a:t>
            </a:r>
          </a:p>
          <a:p>
            <a:r>
              <a:rPr lang="en-IN" sz="1050" dirty="0"/>
              <a:t>@Test	</a:t>
            </a:r>
          </a:p>
          <a:p>
            <a:r>
              <a:rPr lang="en-IN" sz="1050" dirty="0"/>
              <a:t>public void test1() {		</a:t>
            </a:r>
          </a:p>
          <a:p>
            <a:r>
              <a:rPr lang="en-IN" sz="1050" dirty="0" err="1"/>
              <a:t>beginAt</a:t>
            </a:r>
            <a:r>
              <a:rPr lang="en-IN" sz="1050" dirty="0"/>
              <a:t>("admin"); </a:t>
            </a:r>
          </a:p>
          <a:p>
            <a:r>
              <a:rPr lang="en-IN" sz="1050" dirty="0"/>
              <a:t>//Open the browser on http://localhost:8080/test/home.xhtml		</a:t>
            </a:r>
          </a:p>
          <a:p>
            <a:r>
              <a:rPr lang="en-IN" sz="1050" dirty="0"/>
              <a:t>//</a:t>
            </a:r>
            <a:r>
              <a:rPr lang="en-IN" sz="1050" dirty="0" err="1"/>
              <a:t>assertTitleEquals</a:t>
            </a:r>
            <a:r>
              <a:rPr lang="en-IN" sz="1050" dirty="0"/>
              <a:t>("CMS : Enterprise Web Content Management");		</a:t>
            </a:r>
          </a:p>
          <a:p>
            <a:r>
              <a:rPr lang="en-IN" sz="1050" dirty="0" err="1"/>
              <a:t>setTextField</a:t>
            </a:r>
            <a:r>
              <a:rPr lang="en-IN" sz="1050" dirty="0"/>
              <a:t>("</a:t>
            </a:r>
            <a:r>
              <a:rPr lang="en-IN" sz="1050" dirty="0" err="1"/>
              <a:t>loginTextBox</a:t>
            </a:r>
            <a:r>
              <a:rPr lang="en-IN" sz="1050" dirty="0"/>
              <a:t>", "admin@testmail.com");		</a:t>
            </a:r>
          </a:p>
          <a:p>
            <a:r>
              <a:rPr lang="en-IN" sz="1050" dirty="0" err="1"/>
              <a:t>setTextField</a:t>
            </a:r>
            <a:r>
              <a:rPr lang="en-IN" sz="1050" dirty="0"/>
              <a:t>("</a:t>
            </a:r>
            <a:r>
              <a:rPr lang="en-IN" sz="1050" dirty="0" err="1"/>
              <a:t>loginPasswordTextBox</a:t>
            </a:r>
            <a:r>
              <a:rPr lang="en-IN" sz="1050" dirty="0"/>
              <a:t>", "admin");	</a:t>
            </a:r>
          </a:p>
          <a:p>
            <a:r>
              <a:rPr lang="en-IN" sz="1050" dirty="0" err="1"/>
              <a:t>clickElementByXPath</a:t>
            </a:r>
            <a:r>
              <a:rPr lang="en-IN" sz="1050" dirty="0"/>
              <a:t>("/html/body/div[5]/div[2]/div[2]/span/span/span");		</a:t>
            </a:r>
          </a:p>
          <a:p>
            <a:r>
              <a:rPr lang="en-IN" sz="1050" dirty="0" err="1"/>
              <a:t>assertLinkPresent</a:t>
            </a:r>
            <a:r>
              <a:rPr lang="en-IN" sz="1050" dirty="0"/>
              <a:t>("</a:t>
            </a:r>
            <a:r>
              <a:rPr lang="en-IN" sz="1050" dirty="0" err="1"/>
              <a:t>goEnterpriseLink</a:t>
            </a:r>
            <a:r>
              <a:rPr lang="en-IN" sz="1050" dirty="0"/>
              <a:t>");		</a:t>
            </a:r>
          </a:p>
          <a:p>
            <a:r>
              <a:rPr lang="en-IN" sz="1050" dirty="0" err="1"/>
              <a:t>clickLink</a:t>
            </a:r>
            <a:r>
              <a:rPr lang="en-IN" sz="1050" dirty="0"/>
              <a:t>("</a:t>
            </a:r>
            <a:r>
              <a:rPr lang="en-IN" sz="1050" dirty="0" err="1"/>
              <a:t>goEnterpriseLink</a:t>
            </a:r>
            <a:r>
              <a:rPr lang="en-IN" sz="1050" dirty="0"/>
              <a:t>");		</a:t>
            </a:r>
          </a:p>
          <a:p>
            <a:r>
              <a:rPr lang="en-IN" sz="1050" dirty="0" err="1"/>
              <a:t>assertElementPresent</a:t>
            </a:r>
            <a:r>
              <a:rPr lang="en-IN" sz="1050" dirty="0"/>
              <a:t>("</a:t>
            </a:r>
            <a:r>
              <a:rPr lang="en-IN" sz="1050" dirty="0" err="1"/>
              <a:t>licenseTabContent</a:t>
            </a:r>
            <a:r>
              <a:rPr lang="en-IN" sz="1050" dirty="0"/>
              <a:t>");		</a:t>
            </a:r>
          </a:p>
          <a:p>
            <a:r>
              <a:rPr lang="en-IN" sz="1050" dirty="0"/>
              <a:t>List&lt;</a:t>
            </a:r>
            <a:r>
              <a:rPr lang="en-IN" sz="1050" dirty="0" err="1"/>
              <a:t>IElement</a:t>
            </a:r>
            <a:r>
              <a:rPr lang="en-IN" sz="1050" dirty="0"/>
              <a:t>&gt; </a:t>
            </a:r>
            <a:r>
              <a:rPr lang="en-IN" sz="1050" dirty="0" err="1"/>
              <a:t>elems</a:t>
            </a:r>
            <a:r>
              <a:rPr lang="en-IN" sz="1050" dirty="0"/>
              <a:t> = </a:t>
            </a:r>
            <a:r>
              <a:rPr lang="en-IN" sz="1050" dirty="0" err="1"/>
              <a:t>getElementById</a:t>
            </a:r>
            <a:r>
              <a:rPr lang="en-IN" sz="1050" dirty="0"/>
              <a:t>("</a:t>
            </a:r>
            <a:r>
              <a:rPr lang="en-IN" sz="1050" dirty="0" err="1"/>
              <a:t>licenseTabContent</a:t>
            </a:r>
            <a:r>
              <a:rPr lang="en-IN" sz="1050" dirty="0"/>
              <a:t>").</a:t>
            </a:r>
            <a:r>
              <a:rPr lang="en-IN" sz="1050" dirty="0" err="1"/>
              <a:t>getElements</a:t>
            </a:r>
            <a:r>
              <a:rPr lang="en-IN" sz="1050" dirty="0"/>
              <a:t>("/html/body/div[3]/div[2]/div/div/div[2]/div/div[3]/div[2]/div/div/div/table/</a:t>
            </a:r>
            <a:r>
              <a:rPr lang="en-IN" sz="1050" dirty="0" err="1"/>
              <a:t>tbody</a:t>
            </a:r>
            <a:r>
              <a:rPr lang="en-IN" sz="1050" dirty="0"/>
              <a:t>/tr[2]/td/div/table/</a:t>
            </a:r>
            <a:r>
              <a:rPr lang="en-IN" sz="1050" dirty="0" err="1"/>
              <a:t>tbody</a:t>
            </a:r>
            <a:r>
              <a:rPr lang="en-IN" sz="1050" dirty="0"/>
              <a:t>/tr");		</a:t>
            </a:r>
          </a:p>
          <a:p>
            <a:r>
              <a:rPr lang="en-IN" sz="1050" dirty="0"/>
              <a:t>for(</a:t>
            </a:r>
            <a:r>
              <a:rPr lang="en-IN" sz="1050" dirty="0" err="1"/>
              <a:t>IElement</a:t>
            </a:r>
            <a:r>
              <a:rPr lang="en-IN" sz="1050" dirty="0"/>
              <a:t> e : </a:t>
            </a:r>
            <a:r>
              <a:rPr lang="en-IN" sz="1050" dirty="0" err="1"/>
              <a:t>elems</a:t>
            </a:r>
            <a:r>
              <a:rPr lang="en-IN" sz="1050" dirty="0"/>
              <a:t>){</a:t>
            </a:r>
          </a:p>
          <a:p>
            <a:r>
              <a:rPr lang="en-IN" sz="1050" dirty="0"/>
              <a:t>String e1 = </a:t>
            </a:r>
            <a:r>
              <a:rPr lang="en-IN" sz="1050" dirty="0" err="1"/>
              <a:t>e.getTextContent</a:t>
            </a:r>
            <a:r>
              <a:rPr lang="en-IN" sz="1050" dirty="0"/>
              <a:t>();	</a:t>
            </a:r>
          </a:p>
          <a:p>
            <a:r>
              <a:rPr lang="en-IN" sz="1050" dirty="0" err="1"/>
              <a:t>System.out.println</a:t>
            </a:r>
            <a:r>
              <a:rPr lang="en-IN" sz="1050" dirty="0"/>
              <a:t>(e1);}	}}</a:t>
            </a:r>
          </a:p>
        </p:txBody>
      </p:sp>
    </p:spTree>
    <p:extLst>
      <p:ext uri="{BB962C8B-B14F-4D97-AF65-F5344CB8AC3E}">
        <p14:creationId xmlns:p14="http://schemas.microsoft.com/office/powerpoint/2010/main" val="1422919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Extension Cont..</a:t>
            </a:r>
          </a:p>
        </p:txBody>
      </p:sp>
      <p:sp>
        <p:nvSpPr>
          <p:cNvPr id="3" name="Content Placeholder 2"/>
          <p:cNvSpPr>
            <a:spLocks noGrp="1"/>
          </p:cNvSpPr>
          <p:nvPr>
            <p:ph idx="1"/>
          </p:nvPr>
        </p:nvSpPr>
        <p:spPr>
          <a:xfrm>
            <a:off x="457200" y="1219200"/>
            <a:ext cx="8229600" cy="1219200"/>
          </a:xfrm>
        </p:spPr>
        <p:txBody>
          <a:bodyPr>
            <a:noAutofit/>
          </a:bodyPr>
          <a:lstStyle/>
          <a:p>
            <a:r>
              <a:rPr lang="en-US" sz="2000" dirty="0"/>
              <a:t>XMLUnit:</a:t>
            </a:r>
          </a:p>
          <a:p>
            <a:pPr lvl="1"/>
            <a:r>
              <a:rPr lang="en-US" sz="1800" dirty="0" err="1"/>
              <a:t>XMLUnit</a:t>
            </a:r>
            <a:r>
              <a:rPr lang="en-US" sz="1800" dirty="0"/>
              <a:t> supports JUnit-style assertions for the content. Not only this, the XML</a:t>
            </a:r>
            <a:r>
              <a:rPr lang="en-US" sz="1800" baseline="30000" dirty="0"/>
              <a:t> </a:t>
            </a:r>
            <a:r>
              <a:rPr lang="en-US" sz="1800" dirty="0"/>
              <a:t> structure for testing a system generates and receives custom XML messages. </a:t>
            </a:r>
          </a:p>
          <a:p>
            <a:pPr lvl="1"/>
            <a:r>
              <a:rPr lang="en-IN" sz="1800" dirty="0"/>
              <a:t>As per application’s need, we can choose the XML data. In this case, we use the Input class with its array of static methods.</a:t>
            </a:r>
          </a:p>
          <a:p>
            <a:pPr lvl="1"/>
            <a:endParaRPr lang="en-US" sz="1800" dirty="0"/>
          </a:p>
        </p:txBody>
      </p:sp>
    </p:spTree>
    <p:extLst>
      <p:ext uri="{BB962C8B-B14F-4D97-AF65-F5344CB8AC3E}">
        <p14:creationId xmlns:p14="http://schemas.microsoft.com/office/powerpoint/2010/main" val="125066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5" name="Rectangle 4"/>
          <p:cNvSpPr/>
          <p:nvPr/>
        </p:nvSpPr>
        <p:spPr>
          <a:xfrm>
            <a:off x="552450" y="967581"/>
            <a:ext cx="4876800" cy="457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XML Unit Example</a:t>
            </a:r>
          </a:p>
        </p:txBody>
      </p:sp>
      <p:sp>
        <p:nvSpPr>
          <p:cNvPr id="3" name="Rectangle 2">
            <a:extLst>
              <a:ext uri="{FF2B5EF4-FFF2-40B4-BE49-F238E27FC236}">
                <a16:creationId xmlns:a16="http://schemas.microsoft.com/office/drawing/2014/main" id="{4DF17427-F392-45DF-A231-AECFEB19097F}"/>
              </a:ext>
            </a:extLst>
          </p:cNvPr>
          <p:cNvSpPr/>
          <p:nvPr/>
        </p:nvSpPr>
        <p:spPr>
          <a:xfrm>
            <a:off x="132347" y="1676400"/>
            <a:ext cx="4267200" cy="5078313"/>
          </a:xfrm>
          <a:prstGeom prst="rect">
            <a:avLst/>
          </a:prstGeom>
        </p:spPr>
        <p:txBody>
          <a:bodyPr wrap="square">
            <a:spAutoFit/>
          </a:bodyPr>
          <a:lstStyle/>
          <a:p>
            <a:r>
              <a:rPr lang="en-IN" sz="1200" dirty="0">
                <a:latin typeface="Calibri" panose="020F0502020204030204" pitchFamily="34" charset="0"/>
                <a:cs typeface="Calibri" panose="020F0502020204030204" pitchFamily="34" charset="0"/>
              </a:rPr>
              <a:t>package </a:t>
            </a:r>
            <a:r>
              <a:rPr lang="en-IN" sz="1200" dirty="0" err="1">
                <a:latin typeface="Calibri" panose="020F0502020204030204" pitchFamily="34" charset="0"/>
                <a:cs typeface="Calibri" panose="020F0502020204030204" pitchFamily="34" charset="0"/>
              </a:rPr>
              <a:t>learning_tests</a:t>
            </a:r>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import </a:t>
            </a:r>
            <a:r>
              <a:rPr lang="en-IN" sz="1200" dirty="0" err="1">
                <a:latin typeface="Calibri" panose="020F0502020204030204" pitchFamily="34" charset="0"/>
                <a:cs typeface="Calibri" panose="020F0502020204030204" pitchFamily="34" charset="0"/>
              </a:rPr>
              <a:t>org.custommonkey.xmlunit.XMLTestCase</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import </a:t>
            </a:r>
            <a:r>
              <a:rPr lang="en-IN" sz="1200" dirty="0" err="1">
                <a:latin typeface="Calibri" panose="020F0502020204030204" pitchFamily="34" charset="0"/>
                <a:cs typeface="Calibri" panose="020F0502020204030204" pitchFamily="34" charset="0"/>
              </a:rPr>
              <a:t>org.custommonkey.xmlunit.XMLUnit</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import </a:t>
            </a:r>
            <a:r>
              <a:rPr lang="en-IN" sz="1200" dirty="0" err="1">
                <a:latin typeface="Calibri" panose="020F0502020204030204" pitchFamily="34" charset="0"/>
                <a:cs typeface="Calibri" panose="020F0502020204030204" pitchFamily="34" charset="0"/>
              </a:rPr>
              <a:t>org.junit.Before</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import </a:t>
            </a:r>
            <a:r>
              <a:rPr lang="en-IN" sz="1200" dirty="0" err="1">
                <a:latin typeface="Calibri" panose="020F0502020204030204" pitchFamily="34" charset="0"/>
                <a:cs typeface="Calibri" panose="020F0502020204030204" pitchFamily="34" charset="0"/>
              </a:rPr>
              <a:t>org.junit.Test</a:t>
            </a:r>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public class </a:t>
            </a:r>
            <a:r>
              <a:rPr lang="en-IN" sz="1200" dirty="0" err="1">
                <a:latin typeface="Calibri" panose="020F0502020204030204" pitchFamily="34" charset="0"/>
                <a:cs typeface="Calibri" panose="020F0502020204030204" pitchFamily="34" charset="0"/>
              </a:rPr>
              <a:t>XmlUnitTest</a:t>
            </a:r>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  private </a:t>
            </a:r>
            <a:r>
              <a:rPr lang="en-IN" sz="1200" dirty="0" err="1">
                <a:latin typeface="Calibri" panose="020F0502020204030204" pitchFamily="34" charset="0"/>
                <a:cs typeface="Calibri" panose="020F0502020204030204" pitchFamily="34" charset="0"/>
              </a:rPr>
              <a:t>XMLTestCase</a:t>
            </a:r>
            <a:r>
              <a:rPr lang="en-IN" sz="1200" dirty="0">
                <a:latin typeface="Calibri" panose="020F0502020204030204" pitchFamily="34" charset="0"/>
                <a:cs typeface="Calibri" panose="020F0502020204030204" pitchFamily="34" charset="0"/>
              </a:rPr>
              <a:t> </a:t>
            </a:r>
            <a:r>
              <a:rPr lang="en-IN" sz="1200" dirty="0" err="1">
                <a:latin typeface="Calibri" panose="020F0502020204030204" pitchFamily="34" charset="0"/>
                <a:cs typeface="Calibri" panose="020F0502020204030204" pitchFamily="34" charset="0"/>
              </a:rPr>
              <a:t>xmlUnit</a:t>
            </a:r>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  @Before</a:t>
            </a:r>
          </a:p>
          <a:p>
            <a:r>
              <a:rPr lang="en-IN" sz="1200" dirty="0">
                <a:latin typeface="Calibri" panose="020F0502020204030204" pitchFamily="34" charset="0"/>
                <a:cs typeface="Calibri" panose="020F0502020204030204" pitchFamily="34" charset="0"/>
              </a:rPr>
              <a:t>  public void </a:t>
            </a:r>
            <a:r>
              <a:rPr lang="en-IN" sz="1200" dirty="0" err="1">
                <a:latin typeface="Calibri" panose="020F0502020204030204" pitchFamily="34" charset="0"/>
                <a:cs typeface="Calibri" panose="020F0502020204030204" pitchFamily="34" charset="0"/>
              </a:rPr>
              <a:t>setUp</a:t>
            </a:r>
            <a:r>
              <a:rPr lang="en-IN" sz="1200" dirty="0">
                <a:latin typeface="Calibri" panose="020F0502020204030204" pitchFamily="34" charset="0"/>
                <a:cs typeface="Calibri" panose="020F0502020204030204" pitchFamily="34" charset="0"/>
              </a:rPr>
              <a:t>() throws Exception {</a:t>
            </a:r>
          </a:p>
          <a:p>
            <a:r>
              <a:rPr lang="en-IN" sz="1200" dirty="0">
                <a:latin typeface="Calibri" panose="020F0502020204030204" pitchFamily="34" charset="0"/>
                <a:cs typeface="Calibri" panose="020F0502020204030204" pitchFamily="34" charset="0"/>
              </a:rPr>
              <a:t>    </a:t>
            </a:r>
            <a:r>
              <a:rPr lang="en-IN" sz="1200" dirty="0" err="1">
                <a:latin typeface="Calibri" panose="020F0502020204030204" pitchFamily="34" charset="0"/>
                <a:cs typeface="Calibri" panose="020F0502020204030204" pitchFamily="34" charset="0"/>
              </a:rPr>
              <a:t>xmlUnit</a:t>
            </a:r>
            <a:r>
              <a:rPr lang="en-IN" sz="1200" dirty="0">
                <a:latin typeface="Calibri" panose="020F0502020204030204" pitchFamily="34" charset="0"/>
                <a:cs typeface="Calibri" panose="020F0502020204030204" pitchFamily="34" charset="0"/>
              </a:rPr>
              <a:t> = new </a:t>
            </a:r>
            <a:r>
              <a:rPr lang="en-IN" sz="1200" dirty="0" err="1">
                <a:latin typeface="Calibri" panose="020F0502020204030204" pitchFamily="34" charset="0"/>
                <a:cs typeface="Calibri" panose="020F0502020204030204" pitchFamily="34" charset="0"/>
              </a:rPr>
              <a:t>XMLTestCase</a:t>
            </a:r>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  @Test</a:t>
            </a:r>
          </a:p>
          <a:p>
            <a:r>
              <a:rPr lang="en-IN" sz="1200" dirty="0">
                <a:latin typeface="Calibri" panose="020F0502020204030204" pitchFamily="34" charset="0"/>
                <a:cs typeface="Calibri" panose="020F0502020204030204" pitchFamily="34" charset="0"/>
              </a:rPr>
              <a:t>  public void </a:t>
            </a:r>
            <a:r>
              <a:rPr lang="en-IN" sz="1200" dirty="0" err="1">
                <a:latin typeface="Calibri" panose="020F0502020204030204" pitchFamily="34" charset="0"/>
                <a:cs typeface="Calibri" panose="020F0502020204030204" pitchFamily="34" charset="0"/>
              </a:rPr>
              <a:t>compareIdenticalXmlStrings</a:t>
            </a:r>
            <a:r>
              <a:rPr lang="en-IN" sz="1200" dirty="0">
                <a:latin typeface="Calibri" panose="020F0502020204030204" pitchFamily="34" charset="0"/>
                <a:cs typeface="Calibri" panose="020F0502020204030204" pitchFamily="34" charset="0"/>
              </a:rPr>
              <a:t>() throws Exception {</a:t>
            </a:r>
          </a:p>
          <a:p>
            <a:r>
              <a:rPr lang="en-IN" sz="1200" dirty="0">
                <a:latin typeface="Calibri" panose="020F0502020204030204" pitchFamily="34" charset="0"/>
                <a:cs typeface="Calibri" panose="020F0502020204030204" pitchFamily="34" charset="0"/>
              </a:rPr>
              <a:t>    // GIVEN</a:t>
            </a:r>
          </a:p>
          <a:p>
            <a:r>
              <a:rPr lang="nl-NL" sz="1200" dirty="0">
                <a:latin typeface="Calibri" panose="020F0502020204030204" pitchFamily="34" charset="0"/>
                <a:cs typeface="Calibri" panose="020F0502020204030204" pitchFamily="34" charset="0"/>
              </a:rPr>
              <a:t>    String xml1 = "&lt;root&gt;&lt;node&gt;Test&lt;/node&gt;&lt;/root&gt;";</a:t>
            </a:r>
          </a:p>
          <a:p>
            <a:r>
              <a:rPr lang="nl-NL" sz="1200" dirty="0">
                <a:latin typeface="Calibri" panose="020F0502020204030204" pitchFamily="34" charset="0"/>
                <a:cs typeface="Calibri" panose="020F0502020204030204" pitchFamily="34" charset="0"/>
              </a:rPr>
              <a:t>    String xml2 = "&lt;root&gt;&lt;node&gt;Test&lt;/node&gt;&lt;/root&gt;";</a:t>
            </a:r>
          </a:p>
          <a:p>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    // WHEN</a:t>
            </a:r>
          </a:p>
          <a:p>
            <a:r>
              <a:rPr lang="en-IN" sz="1200" dirty="0">
                <a:latin typeface="Calibri" panose="020F0502020204030204" pitchFamily="34" charset="0"/>
                <a:cs typeface="Calibri" panose="020F0502020204030204" pitchFamily="34" charset="0"/>
              </a:rPr>
              <a:t>    </a:t>
            </a:r>
            <a:r>
              <a:rPr lang="en-IN" sz="1200" dirty="0" err="1">
                <a:latin typeface="Calibri" panose="020F0502020204030204" pitchFamily="34" charset="0"/>
                <a:cs typeface="Calibri" panose="020F0502020204030204" pitchFamily="34" charset="0"/>
              </a:rPr>
              <a:t>xmlUnit.assertXMLEqual</a:t>
            </a:r>
            <a:r>
              <a:rPr lang="en-IN" sz="1200" dirty="0">
                <a:latin typeface="Calibri" panose="020F0502020204030204" pitchFamily="34" charset="0"/>
                <a:cs typeface="Calibri" panose="020F0502020204030204" pitchFamily="34" charset="0"/>
              </a:rPr>
              <a:t>(xml1, xml2);</a:t>
            </a:r>
          </a:p>
          <a:p>
            <a:r>
              <a:rPr lang="en-IN" sz="1200" dirty="0">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B8DBD487-D1F0-410A-BEBD-F57E11D70382}"/>
              </a:ext>
            </a:extLst>
          </p:cNvPr>
          <p:cNvSpPr/>
          <p:nvPr/>
        </p:nvSpPr>
        <p:spPr>
          <a:xfrm>
            <a:off x="4572000" y="1676400"/>
            <a:ext cx="4419600" cy="4524315"/>
          </a:xfrm>
          <a:prstGeom prst="rect">
            <a:avLst/>
          </a:prstGeom>
        </p:spPr>
        <p:txBody>
          <a:bodyPr wrap="square">
            <a:spAutoFit/>
          </a:bodyPr>
          <a:lstStyle/>
          <a:p>
            <a:r>
              <a:rPr lang="en-IN" sz="1200" dirty="0">
                <a:latin typeface="Calibri" panose="020F0502020204030204" pitchFamily="34" charset="0"/>
                <a:cs typeface="Calibri" panose="020F0502020204030204" pitchFamily="34" charset="0"/>
              </a:rPr>
              <a:t>@Test</a:t>
            </a:r>
          </a:p>
          <a:p>
            <a:r>
              <a:rPr lang="en-IN" sz="1200" dirty="0">
                <a:latin typeface="Calibri" panose="020F0502020204030204" pitchFamily="34" charset="0"/>
                <a:cs typeface="Calibri" panose="020F0502020204030204" pitchFamily="34" charset="0"/>
              </a:rPr>
              <a:t>  public void </a:t>
            </a:r>
            <a:r>
              <a:rPr lang="en-IN" sz="1200" dirty="0" err="1">
                <a:latin typeface="Calibri" panose="020F0502020204030204" pitchFamily="34" charset="0"/>
                <a:cs typeface="Calibri" panose="020F0502020204030204" pitchFamily="34" charset="0"/>
              </a:rPr>
              <a:t>compareSimilarXmlStringsWithoutTolerance</a:t>
            </a:r>
            <a:r>
              <a:rPr lang="en-IN" sz="1200" dirty="0">
                <a:latin typeface="Calibri" panose="020F0502020204030204" pitchFamily="34" charset="0"/>
                <a:cs typeface="Calibri" panose="020F0502020204030204" pitchFamily="34" charset="0"/>
              </a:rPr>
              <a:t>() throws Exception {</a:t>
            </a:r>
          </a:p>
          <a:p>
            <a:r>
              <a:rPr lang="en-IN" sz="1200" dirty="0">
                <a:latin typeface="Calibri" panose="020F0502020204030204" pitchFamily="34" charset="0"/>
                <a:cs typeface="Calibri" panose="020F0502020204030204" pitchFamily="34" charset="0"/>
              </a:rPr>
              <a:t>    // GIVEN</a:t>
            </a:r>
          </a:p>
          <a:p>
            <a:r>
              <a:rPr lang="nl-NL" sz="1200" dirty="0">
                <a:latin typeface="Calibri" panose="020F0502020204030204" pitchFamily="34" charset="0"/>
                <a:cs typeface="Calibri" panose="020F0502020204030204" pitchFamily="34" charset="0"/>
              </a:rPr>
              <a:t>    String xml1 = "&lt;root&gt;&lt;node&gt;Test&lt;/node&gt;&lt;/root&gt;";</a:t>
            </a:r>
          </a:p>
          <a:p>
            <a:r>
              <a:rPr lang="nl-NL" sz="1200" dirty="0">
                <a:latin typeface="Calibri" panose="020F0502020204030204" pitchFamily="34" charset="0"/>
                <a:cs typeface="Calibri" panose="020F0502020204030204" pitchFamily="34" charset="0"/>
              </a:rPr>
              <a:t>    String xml2 = "&lt;root&gt;\n  &lt;node&gt;Test&lt;/node&gt;\n&lt;/root&gt;";</a:t>
            </a:r>
          </a:p>
          <a:p>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    // WHEN</a:t>
            </a:r>
          </a:p>
          <a:p>
            <a:r>
              <a:rPr lang="en-IN" sz="1200" dirty="0">
                <a:latin typeface="Calibri" panose="020F0502020204030204" pitchFamily="34" charset="0"/>
                <a:cs typeface="Calibri" panose="020F0502020204030204" pitchFamily="34" charset="0"/>
              </a:rPr>
              <a:t>    </a:t>
            </a:r>
            <a:r>
              <a:rPr lang="en-IN" sz="1200" dirty="0" err="1">
                <a:latin typeface="Calibri" panose="020F0502020204030204" pitchFamily="34" charset="0"/>
                <a:cs typeface="Calibri" panose="020F0502020204030204" pitchFamily="34" charset="0"/>
              </a:rPr>
              <a:t>xmlUnit.assertXMLNotEqual</a:t>
            </a:r>
            <a:r>
              <a:rPr lang="en-IN" sz="1200" dirty="0">
                <a:latin typeface="Calibri" panose="020F0502020204030204" pitchFamily="34" charset="0"/>
                <a:cs typeface="Calibri" panose="020F0502020204030204" pitchFamily="34" charset="0"/>
              </a:rPr>
              <a:t>(xml1, xml2);</a:t>
            </a:r>
          </a:p>
          <a:p>
            <a:r>
              <a:rPr lang="en-IN" sz="1200" dirty="0">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  @Test</a:t>
            </a:r>
          </a:p>
          <a:p>
            <a:r>
              <a:rPr lang="en-IN" sz="1200" dirty="0">
                <a:latin typeface="Calibri" panose="020F0502020204030204" pitchFamily="34" charset="0"/>
                <a:cs typeface="Calibri" panose="020F0502020204030204" pitchFamily="34" charset="0"/>
              </a:rPr>
              <a:t>  public void </a:t>
            </a:r>
            <a:r>
              <a:rPr lang="en-IN" sz="1200" dirty="0" err="1">
                <a:latin typeface="Calibri" panose="020F0502020204030204" pitchFamily="34" charset="0"/>
                <a:cs typeface="Calibri" panose="020F0502020204030204" pitchFamily="34" charset="0"/>
              </a:rPr>
              <a:t>compareSimilarXmlStringsIgnoringWhitespace</a:t>
            </a:r>
            <a:r>
              <a:rPr lang="en-IN" sz="1200" dirty="0">
                <a:latin typeface="Calibri" panose="020F0502020204030204" pitchFamily="34" charset="0"/>
                <a:cs typeface="Calibri" panose="020F0502020204030204" pitchFamily="34" charset="0"/>
              </a:rPr>
              <a:t>() throws Exception {</a:t>
            </a:r>
          </a:p>
          <a:p>
            <a:r>
              <a:rPr lang="en-IN" sz="1200" dirty="0">
                <a:latin typeface="Calibri" panose="020F0502020204030204" pitchFamily="34" charset="0"/>
                <a:cs typeface="Calibri" panose="020F0502020204030204" pitchFamily="34" charset="0"/>
              </a:rPr>
              <a:t>    // GIVEN</a:t>
            </a:r>
          </a:p>
          <a:p>
            <a:r>
              <a:rPr lang="nl-NL" sz="1200" dirty="0">
                <a:latin typeface="Calibri" panose="020F0502020204030204" pitchFamily="34" charset="0"/>
                <a:cs typeface="Calibri" panose="020F0502020204030204" pitchFamily="34" charset="0"/>
              </a:rPr>
              <a:t>    String xml1 = "&lt;root&gt;&lt;node&gt;Test&lt;/node&gt;&lt;/root&gt;";</a:t>
            </a:r>
          </a:p>
          <a:p>
            <a:r>
              <a:rPr lang="nl-NL" sz="1200" dirty="0">
                <a:latin typeface="Calibri" panose="020F0502020204030204" pitchFamily="34" charset="0"/>
                <a:cs typeface="Calibri" panose="020F0502020204030204" pitchFamily="34" charset="0"/>
              </a:rPr>
              <a:t>    String xml2 = "&lt;root&gt;\n  &lt;node&gt; Test &lt;/node&gt;\n&lt;/root&gt;";</a:t>
            </a:r>
          </a:p>
          <a:p>
            <a:r>
              <a:rPr lang="en-IN" sz="1200" dirty="0">
                <a:latin typeface="Calibri" panose="020F0502020204030204" pitchFamily="34" charset="0"/>
                <a:cs typeface="Calibri" panose="020F0502020204030204" pitchFamily="34" charset="0"/>
              </a:rPr>
              <a:t>    </a:t>
            </a:r>
            <a:r>
              <a:rPr lang="en-IN" sz="1200" dirty="0" err="1">
                <a:latin typeface="Calibri" panose="020F0502020204030204" pitchFamily="34" charset="0"/>
                <a:cs typeface="Calibri" panose="020F0502020204030204" pitchFamily="34" charset="0"/>
              </a:rPr>
              <a:t>XMLUnit.setIgnoreWhitespace</a:t>
            </a:r>
            <a:r>
              <a:rPr lang="en-IN" sz="1200" dirty="0">
                <a:latin typeface="Calibri" panose="020F0502020204030204" pitchFamily="34" charset="0"/>
                <a:cs typeface="Calibri" panose="020F0502020204030204" pitchFamily="34" charset="0"/>
              </a:rPr>
              <a:t>(true);</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    // WHEN</a:t>
            </a:r>
          </a:p>
          <a:p>
            <a:r>
              <a:rPr lang="en-IN" sz="1200" dirty="0">
                <a:latin typeface="Calibri" panose="020F0502020204030204" pitchFamily="34" charset="0"/>
                <a:cs typeface="Calibri" panose="020F0502020204030204" pitchFamily="34" charset="0"/>
              </a:rPr>
              <a:t>    </a:t>
            </a:r>
            <a:r>
              <a:rPr lang="en-IN" sz="1200" dirty="0" err="1">
                <a:latin typeface="Calibri" panose="020F0502020204030204" pitchFamily="34" charset="0"/>
                <a:cs typeface="Calibri" panose="020F0502020204030204" pitchFamily="34" charset="0"/>
              </a:rPr>
              <a:t>xmlUnit.assertXMLEqual</a:t>
            </a:r>
            <a:r>
              <a:rPr lang="en-IN" sz="1200" dirty="0">
                <a:latin typeface="Calibri" panose="020F0502020204030204" pitchFamily="34" charset="0"/>
                <a:cs typeface="Calibri" panose="020F0502020204030204" pitchFamily="34" charset="0"/>
              </a:rPr>
              <a:t>(xml1, xml2);</a:t>
            </a:r>
          </a:p>
          <a:p>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1876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Extension Cont..</a:t>
            </a:r>
          </a:p>
        </p:txBody>
      </p:sp>
      <p:sp>
        <p:nvSpPr>
          <p:cNvPr id="6" name="Content Placeholder 5">
            <a:extLst>
              <a:ext uri="{FF2B5EF4-FFF2-40B4-BE49-F238E27FC236}">
                <a16:creationId xmlns:a16="http://schemas.microsoft.com/office/drawing/2014/main" id="{B534FDB0-1045-4632-8BC7-2CBE6333B245}"/>
              </a:ext>
            </a:extLst>
          </p:cNvPr>
          <p:cNvSpPr>
            <a:spLocks noGrp="1"/>
          </p:cNvSpPr>
          <p:nvPr>
            <p:ph idx="1"/>
          </p:nvPr>
        </p:nvSpPr>
        <p:spPr>
          <a:xfrm>
            <a:off x="457200" y="2057400"/>
            <a:ext cx="8229600" cy="4419599"/>
          </a:xfrm>
        </p:spPr>
        <p:txBody>
          <a:bodyPr>
            <a:normAutofit fontScale="92500" lnSpcReduction="10000"/>
          </a:bodyPr>
          <a:lstStyle/>
          <a:p>
            <a:endParaRPr lang="en-IN" b="0" i="1" dirty="0"/>
          </a:p>
          <a:p>
            <a:r>
              <a:rPr lang="en-IN" b="0" i="1" dirty="0"/>
              <a:t>Mockito</a:t>
            </a:r>
            <a:r>
              <a:rPr lang="en-IN" b="0" dirty="0"/>
              <a:t> is a known mock framework and it can be used in conjunction with JUnit. Mockito helps us to creation  and configuration of mock objects. Mockito simplifies the development of tests for classes with externally dependencies significantly.</a:t>
            </a:r>
          </a:p>
          <a:p>
            <a:pPr marL="0" indent="0">
              <a:buNone/>
            </a:pPr>
            <a:endParaRPr lang="en-IN" b="0" dirty="0"/>
          </a:p>
          <a:p>
            <a:r>
              <a:rPr lang="en-IN" b="0" dirty="0"/>
              <a:t>If you use Mockito in tests you typically:</a:t>
            </a:r>
          </a:p>
          <a:p>
            <a:pPr>
              <a:buFont typeface="Wingdings" panose="05000000000000000000" pitchFamily="2" charset="2"/>
              <a:buChar char="ü"/>
            </a:pPr>
            <a:r>
              <a:rPr lang="en-IN" b="0" dirty="0"/>
              <a:t>           Mock away all the external dependencies &amp; insert the them into the code under test</a:t>
            </a:r>
          </a:p>
          <a:p>
            <a:pPr>
              <a:buFont typeface="Wingdings" panose="05000000000000000000" pitchFamily="2" charset="2"/>
              <a:buChar char="ü"/>
            </a:pPr>
            <a:r>
              <a:rPr lang="en-IN" b="0" dirty="0"/>
              <a:t>           Execute the code under test</a:t>
            </a:r>
          </a:p>
          <a:p>
            <a:pPr>
              <a:buFont typeface="Wingdings" panose="05000000000000000000" pitchFamily="2" charset="2"/>
              <a:buChar char="ü"/>
            </a:pPr>
            <a:r>
              <a:rPr lang="en-IN" b="0" dirty="0"/>
              <a:t>           Validate that the code executed correctly</a:t>
            </a:r>
          </a:p>
          <a:p>
            <a:pPr marL="0" indent="0">
              <a:buNone/>
            </a:pPr>
            <a:endParaRPr lang="en-IN" b="0" dirty="0"/>
          </a:p>
          <a:p>
            <a:r>
              <a:rPr lang="en-IN" b="0" dirty="0"/>
              <a:t>Mockito provides various methods to create mock objects. mock() creates mocks without consideration about the order or sequence of method calls that the mock is going to make in life cycle of its action.</a:t>
            </a:r>
          </a:p>
          <a:p>
            <a:pPr marL="0" indent="0">
              <a:buNone/>
            </a:pPr>
            <a:br>
              <a:rPr lang="en-IN" dirty="0"/>
            </a:br>
            <a:endParaRPr lang="en-IN" b="0" dirty="0"/>
          </a:p>
          <a:p>
            <a:endParaRPr lang="en-IN" b="0" dirty="0"/>
          </a:p>
          <a:p>
            <a:pPr marL="0" indent="0">
              <a:buNone/>
            </a:pPr>
            <a:br>
              <a:rPr lang="en-IN" b="0" dirty="0"/>
            </a:br>
            <a:endParaRPr lang="en-IN" dirty="0"/>
          </a:p>
        </p:txBody>
      </p:sp>
      <p:sp>
        <p:nvSpPr>
          <p:cNvPr id="4" name="Content Placeholder 2">
            <a:extLst>
              <a:ext uri="{FF2B5EF4-FFF2-40B4-BE49-F238E27FC236}">
                <a16:creationId xmlns:a16="http://schemas.microsoft.com/office/drawing/2014/main" id="{5958601F-B310-441B-A0A3-4F977C4AF4F7}"/>
              </a:ext>
            </a:extLst>
          </p:cNvPr>
          <p:cNvSpPr txBox="1">
            <a:spLocks/>
          </p:cNvSpPr>
          <p:nvPr/>
        </p:nvSpPr>
        <p:spPr>
          <a:xfrm>
            <a:off x="609600" y="915330"/>
            <a:ext cx="8229600" cy="12953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err="1"/>
              <a:t>MockObject</a:t>
            </a:r>
            <a:endParaRPr lang="en-US" sz="2000" dirty="0"/>
          </a:p>
          <a:p>
            <a:pPr lvl="1"/>
            <a:r>
              <a:rPr lang="en-US" sz="1800" dirty="0"/>
              <a:t>Mock objects records the system and tests can validate that.</a:t>
            </a:r>
          </a:p>
        </p:txBody>
      </p:sp>
    </p:spTree>
    <p:extLst>
      <p:ext uri="{BB962C8B-B14F-4D97-AF65-F5344CB8AC3E}">
        <p14:creationId xmlns:p14="http://schemas.microsoft.com/office/powerpoint/2010/main" val="355755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457200" y="1295400"/>
            <a:ext cx="8229600" cy="381000"/>
          </a:xfrm>
        </p:spPr>
        <p:txBody>
          <a:bodyPr>
            <a:noAutofit/>
          </a:bodyPr>
          <a:lstStyle/>
          <a:p>
            <a:r>
              <a:rPr lang="en-US" b="0" dirty="0"/>
              <a:t>Project Structure</a:t>
            </a:r>
          </a:p>
        </p:txBody>
      </p:sp>
      <p:pic>
        <p:nvPicPr>
          <p:cNvPr id="5" name="Picture 4">
            <a:extLst>
              <a:ext uri="{FF2B5EF4-FFF2-40B4-BE49-F238E27FC236}">
                <a16:creationId xmlns:a16="http://schemas.microsoft.com/office/drawing/2014/main" id="{C779D2F6-AFAB-4E14-B24C-524F45BE506F}"/>
              </a:ext>
            </a:extLst>
          </p:cNvPr>
          <p:cNvPicPr>
            <a:picLocks noChangeAspect="1"/>
          </p:cNvPicPr>
          <p:nvPr/>
        </p:nvPicPr>
        <p:blipFill rotWithShape="1">
          <a:blip r:embed="rId2"/>
          <a:srcRect t="41107" r="80000" b="12945"/>
          <a:stretch/>
        </p:blipFill>
        <p:spPr>
          <a:xfrm>
            <a:off x="1143000" y="1981200"/>
            <a:ext cx="1828800" cy="2362201"/>
          </a:xfrm>
          <a:prstGeom prst="rect">
            <a:avLst/>
          </a:prstGeom>
        </p:spPr>
      </p:pic>
      <p:sp>
        <p:nvSpPr>
          <p:cNvPr id="6" name="Rectangle 5">
            <a:extLst>
              <a:ext uri="{FF2B5EF4-FFF2-40B4-BE49-F238E27FC236}">
                <a16:creationId xmlns:a16="http://schemas.microsoft.com/office/drawing/2014/main" id="{DF161415-202F-46EC-BE5E-CE6046B4D8E9}"/>
              </a:ext>
            </a:extLst>
          </p:cNvPr>
          <p:cNvSpPr/>
          <p:nvPr/>
        </p:nvSpPr>
        <p:spPr>
          <a:xfrm>
            <a:off x="3886202" y="914400"/>
            <a:ext cx="4572000" cy="1569660"/>
          </a:xfrm>
          <a:prstGeom prst="rect">
            <a:avLst/>
          </a:prstGeom>
        </p:spPr>
        <p:txBody>
          <a:bodyPr>
            <a:spAutoFit/>
          </a:bodyPr>
          <a:lstStyle/>
          <a:p>
            <a:endParaRPr lang="en-IN" sz="1200" dirty="0">
              <a:solidFill>
                <a:srgbClr val="7F0055"/>
              </a:solidFill>
              <a:latin typeface="Calibri" panose="020F0502020204030204" pitchFamily="34" charset="0"/>
              <a:cs typeface="Calibri" panose="020F0502020204030204" pitchFamily="34" charset="0"/>
            </a:endParaRPr>
          </a:p>
          <a:p>
            <a:r>
              <a:rPr lang="en-IN" sz="1200" dirty="0">
                <a:solidFill>
                  <a:srgbClr val="7F0055"/>
                </a:solidFill>
                <a:latin typeface="Calibri" panose="020F0502020204030204" pitchFamily="34" charset="0"/>
                <a:cs typeface="Calibri" panose="020F0502020204030204" pitchFamily="34" charset="0"/>
              </a:rPr>
              <a:t>package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com.test.junitmockito</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interface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CalculatorService</a:t>
            </a:r>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add(</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subtract(</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multiply(</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7F0055"/>
                </a:solidFill>
                <a:latin typeface="Calibri" panose="020F0502020204030204" pitchFamily="34" charset="0"/>
                <a:cs typeface="Calibri" panose="020F0502020204030204" pitchFamily="34" charset="0"/>
              </a:rPr>
              <a:t>public</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7F0055"/>
                </a:solidFill>
                <a:latin typeface="Calibri" panose="020F0502020204030204" pitchFamily="34" charset="0"/>
                <a:cs typeface="Calibri" panose="020F0502020204030204" pitchFamily="34" charset="0"/>
              </a:rPr>
              <a:t>double</a:t>
            </a:r>
            <a:r>
              <a:rPr lang="fr-FR" sz="1200" dirty="0">
                <a:solidFill>
                  <a:srgbClr val="000000"/>
                </a:solidFill>
                <a:latin typeface="Calibri" panose="020F0502020204030204" pitchFamily="34" charset="0"/>
                <a:cs typeface="Calibri" panose="020F0502020204030204" pitchFamily="34" charset="0"/>
              </a:rPr>
              <a:t> </a:t>
            </a:r>
            <a:r>
              <a:rPr lang="fr-FR" sz="1200" dirty="0" err="1">
                <a:solidFill>
                  <a:srgbClr val="000000"/>
                </a:solidFill>
                <a:latin typeface="Calibri" panose="020F0502020204030204" pitchFamily="34" charset="0"/>
                <a:cs typeface="Calibri" panose="020F0502020204030204" pitchFamily="34" charset="0"/>
              </a:rPr>
              <a:t>divide</a:t>
            </a:r>
            <a:r>
              <a:rPr lang="fr-FR" sz="1200" dirty="0">
                <a:solidFill>
                  <a:srgbClr val="000000"/>
                </a:solidFill>
                <a:latin typeface="Calibri" panose="020F0502020204030204" pitchFamily="34" charset="0"/>
                <a:cs typeface="Calibri" panose="020F0502020204030204" pitchFamily="34" charset="0"/>
              </a:rPr>
              <a:t>(</a:t>
            </a:r>
            <a:r>
              <a:rPr lang="fr-FR" sz="1200" dirty="0">
                <a:solidFill>
                  <a:srgbClr val="7F0055"/>
                </a:solidFill>
                <a:latin typeface="Calibri" panose="020F0502020204030204" pitchFamily="34" charset="0"/>
                <a:cs typeface="Calibri" panose="020F0502020204030204" pitchFamily="34" charset="0"/>
              </a:rPr>
              <a:t>double</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6A3E3E"/>
                </a:solidFill>
                <a:latin typeface="Calibri" panose="020F0502020204030204" pitchFamily="34" charset="0"/>
                <a:cs typeface="Calibri" panose="020F0502020204030204" pitchFamily="34" charset="0"/>
              </a:rPr>
              <a:t>input1</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7F0055"/>
                </a:solidFill>
                <a:latin typeface="Calibri" panose="020F0502020204030204" pitchFamily="34" charset="0"/>
                <a:cs typeface="Calibri" panose="020F0502020204030204" pitchFamily="34" charset="0"/>
              </a:rPr>
              <a:t>double</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6A3E3E"/>
                </a:solidFill>
                <a:latin typeface="Calibri" panose="020F0502020204030204" pitchFamily="34" charset="0"/>
                <a:cs typeface="Calibri" panose="020F0502020204030204" pitchFamily="34" charset="0"/>
              </a:rPr>
              <a:t>input2</a:t>
            </a:r>
            <a:r>
              <a:rPr lang="fr-FR"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p:txBody>
      </p:sp>
      <p:sp>
        <p:nvSpPr>
          <p:cNvPr id="7" name="Rectangle 6">
            <a:extLst>
              <a:ext uri="{FF2B5EF4-FFF2-40B4-BE49-F238E27FC236}">
                <a16:creationId xmlns:a16="http://schemas.microsoft.com/office/drawing/2014/main" id="{4D6025C1-7E75-41D5-A0B2-852B8FA5C8A2}"/>
              </a:ext>
            </a:extLst>
          </p:cNvPr>
          <p:cNvSpPr/>
          <p:nvPr/>
        </p:nvSpPr>
        <p:spPr>
          <a:xfrm>
            <a:off x="4000501" y="2431147"/>
            <a:ext cx="4572000" cy="3760004"/>
          </a:xfrm>
          <a:prstGeom prst="rect">
            <a:avLst/>
          </a:prstGeom>
        </p:spPr>
        <p:txBody>
          <a:bodyPr>
            <a:spAutoFit/>
          </a:bodyPr>
          <a:lstStyle/>
          <a:p>
            <a:pPr>
              <a:lnSpc>
                <a:spcPts val="1320"/>
              </a:lnSpc>
            </a:pPr>
            <a:r>
              <a:rPr lang="en-IN" sz="1100" b="1" dirty="0">
                <a:solidFill>
                  <a:srgbClr val="7F0055"/>
                </a:solidFill>
                <a:latin typeface="Calibri" panose="020F0502020204030204" pitchFamily="34" charset="0"/>
                <a:cs typeface="Calibri" panose="020F0502020204030204" pitchFamily="34" charset="0"/>
              </a:rPr>
              <a:t>package</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com.test.junitmockito</a:t>
            </a:r>
            <a:r>
              <a:rPr lang="en-IN" sz="1100" b="1" dirty="0">
                <a:solidFill>
                  <a:srgbClr val="000000"/>
                </a:solidFill>
                <a:latin typeface="Calibri" panose="020F0502020204030204" pitchFamily="34" charset="0"/>
                <a:cs typeface="Calibri" panose="020F0502020204030204" pitchFamily="34" charset="0"/>
              </a:rPr>
              <a:t>;</a:t>
            </a:r>
          </a:p>
          <a:p>
            <a:pPr>
              <a:lnSpc>
                <a:spcPts val="1320"/>
              </a:lnSpc>
            </a:pPr>
            <a:endParaRPr lang="en-IN" sz="1100" dirty="0">
              <a:latin typeface="Calibri" panose="020F0502020204030204" pitchFamily="34" charset="0"/>
              <a:cs typeface="Calibri" panose="020F0502020204030204" pitchFamily="34" charset="0"/>
            </a:endParaRPr>
          </a:p>
          <a:p>
            <a:pPr>
              <a:lnSpc>
                <a:spcPts val="1320"/>
              </a:lnSpc>
            </a:pPr>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class</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MathApplication</a:t>
            </a:r>
            <a:r>
              <a:rPr lang="en-IN" sz="1100" b="1" dirty="0">
                <a:solidFill>
                  <a:srgbClr val="000000"/>
                </a:solidFill>
                <a:latin typeface="Calibri" panose="020F0502020204030204" pitchFamily="34" charset="0"/>
                <a:cs typeface="Calibri" panose="020F0502020204030204" pitchFamily="34" charset="0"/>
              </a:rPr>
              <a:t> {</a:t>
            </a:r>
          </a:p>
          <a:p>
            <a:pPr>
              <a:lnSpc>
                <a:spcPts val="1320"/>
              </a:lnSpc>
            </a:pPr>
            <a:endParaRPr lang="en-IN" sz="1100" dirty="0">
              <a:latin typeface="Calibri" panose="020F0502020204030204" pitchFamily="34" charset="0"/>
              <a:cs typeface="Calibri" panose="020F0502020204030204" pitchFamily="34" charset="0"/>
            </a:endParaRPr>
          </a:p>
          <a:p>
            <a:pPr>
              <a:lnSpc>
                <a:spcPts val="1320"/>
              </a:lnSpc>
            </a:pPr>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CalculatorService</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C0"/>
                </a:solidFill>
                <a:latin typeface="Calibri" panose="020F0502020204030204" pitchFamily="34" charset="0"/>
                <a:cs typeface="Calibri" panose="020F0502020204030204" pitchFamily="34" charset="0"/>
              </a:rPr>
              <a:t>calcService</a:t>
            </a:r>
            <a:r>
              <a:rPr lang="en-IN" sz="1100" b="1" dirty="0">
                <a:solidFill>
                  <a:srgbClr val="000000"/>
                </a:solidFill>
                <a:latin typeface="Calibri" panose="020F0502020204030204" pitchFamily="34" charset="0"/>
                <a:cs typeface="Calibri" panose="020F0502020204030204" pitchFamily="34" charset="0"/>
              </a:rPr>
              <a:t>;</a:t>
            </a:r>
          </a:p>
          <a:p>
            <a:pPr>
              <a:lnSpc>
                <a:spcPts val="1320"/>
              </a:lnSpc>
            </a:pPr>
            <a:endParaRPr lang="en-IN" sz="1100" dirty="0">
              <a:latin typeface="Calibri" panose="020F0502020204030204" pitchFamily="34" charset="0"/>
              <a:cs typeface="Calibri" panose="020F0502020204030204" pitchFamily="34" charset="0"/>
            </a:endParaRPr>
          </a:p>
          <a:p>
            <a:pPr>
              <a:lnSpc>
                <a:spcPts val="1320"/>
              </a:lnSpc>
            </a:pPr>
            <a:r>
              <a:rPr lang="en-IN" sz="1100"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setCalculatorService</a:t>
            </a:r>
            <a:r>
              <a:rPr lang="en-IN" sz="1100" b="1" dirty="0">
                <a:solidFill>
                  <a:srgbClr val="000000"/>
                </a:solidFill>
                <a:latin typeface="Calibri" panose="020F0502020204030204" pitchFamily="34" charset="0"/>
                <a:cs typeface="Calibri" panose="020F0502020204030204" pitchFamily="34" charset="0"/>
              </a:rPr>
              <a:t>(</a:t>
            </a:r>
            <a:r>
              <a:rPr lang="en-IN" sz="1100" b="1" dirty="0" err="1">
                <a:solidFill>
                  <a:srgbClr val="000000"/>
                </a:solidFill>
                <a:latin typeface="Calibri" panose="020F0502020204030204" pitchFamily="34" charset="0"/>
                <a:cs typeface="Calibri" panose="020F0502020204030204" pitchFamily="34" charset="0"/>
              </a:rPr>
              <a:t>CalculatorService</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6A3E3E"/>
                </a:solidFill>
                <a:latin typeface="Calibri" panose="020F0502020204030204" pitchFamily="34" charset="0"/>
                <a:cs typeface="Calibri" panose="020F0502020204030204" pitchFamily="34" charset="0"/>
              </a:rPr>
              <a:t>calcService</a:t>
            </a:r>
            <a:r>
              <a:rPr lang="en-IN" sz="1100" b="1" dirty="0">
                <a:solidFill>
                  <a:srgbClr val="000000"/>
                </a:solidFill>
                <a:latin typeface="Calibri" panose="020F0502020204030204" pitchFamily="34" charset="0"/>
                <a:cs typeface="Calibri" panose="020F0502020204030204" pitchFamily="34" charset="0"/>
              </a:rPr>
              <a:t>){</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r>
              <a:rPr lang="en-IN" sz="1100" b="1" dirty="0" err="1">
                <a:solidFill>
                  <a:srgbClr val="7F0055"/>
                </a:solidFill>
                <a:latin typeface="Calibri" panose="020F0502020204030204" pitchFamily="34" charset="0"/>
                <a:cs typeface="Calibri" panose="020F0502020204030204" pitchFamily="34" charset="0"/>
              </a:rPr>
              <a:t>this</a:t>
            </a:r>
            <a:r>
              <a:rPr lang="en-IN" sz="1100" b="1" dirty="0" err="1">
                <a:solidFill>
                  <a:srgbClr val="000000"/>
                </a:solidFill>
                <a:latin typeface="Calibri" panose="020F0502020204030204" pitchFamily="34" charset="0"/>
                <a:cs typeface="Calibri" panose="020F0502020204030204" pitchFamily="34" charset="0"/>
              </a:rPr>
              <a:t>.</a:t>
            </a:r>
            <a:r>
              <a:rPr lang="en-IN" sz="1100" b="1" dirty="0" err="1">
                <a:solidFill>
                  <a:srgbClr val="0000C0"/>
                </a:solidFill>
                <a:latin typeface="Calibri" panose="020F0502020204030204" pitchFamily="34" charset="0"/>
                <a:cs typeface="Calibri" panose="020F0502020204030204" pitchFamily="34" charset="0"/>
              </a:rPr>
              <a:t>calcService</a:t>
            </a:r>
            <a:r>
              <a:rPr lang="en-IN" sz="1100" b="1" dirty="0">
                <a:solidFill>
                  <a:srgbClr val="000000"/>
                </a:solidFill>
                <a:latin typeface="Calibri" panose="020F0502020204030204" pitchFamily="34" charset="0"/>
                <a:cs typeface="Calibri" panose="020F0502020204030204" pitchFamily="34" charset="0"/>
              </a:rPr>
              <a:t> = </a:t>
            </a:r>
            <a:r>
              <a:rPr lang="en-IN" sz="1100" b="1" dirty="0" err="1">
                <a:solidFill>
                  <a:srgbClr val="6A3E3E"/>
                </a:solidFill>
                <a:latin typeface="Calibri" panose="020F0502020204030204" pitchFamily="34" charset="0"/>
                <a:cs typeface="Calibri" panose="020F0502020204030204" pitchFamily="34" charset="0"/>
              </a:rPr>
              <a:t>calcService</a:t>
            </a:r>
            <a:r>
              <a:rPr lang="en-IN" sz="1100" b="1" dirty="0">
                <a:solidFill>
                  <a:srgbClr val="000000"/>
                </a:solidFill>
                <a:latin typeface="Calibri" panose="020F0502020204030204" pitchFamily="34" charset="0"/>
                <a:cs typeface="Calibri" panose="020F0502020204030204" pitchFamily="34" charset="0"/>
              </a:rPr>
              <a:t>;</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double</a:t>
            </a:r>
            <a:r>
              <a:rPr lang="en-IN" sz="1100" b="1" dirty="0">
                <a:solidFill>
                  <a:srgbClr val="000000"/>
                </a:solidFill>
                <a:latin typeface="Calibri" panose="020F0502020204030204" pitchFamily="34" charset="0"/>
                <a:cs typeface="Calibri" panose="020F0502020204030204" pitchFamily="34" charset="0"/>
              </a:rPr>
              <a:t> add(</a:t>
            </a:r>
            <a:r>
              <a:rPr lang="en-IN" sz="1100" b="1" dirty="0">
                <a:solidFill>
                  <a:srgbClr val="7F0055"/>
                </a:solidFill>
                <a:latin typeface="Calibri" panose="020F0502020204030204" pitchFamily="34" charset="0"/>
                <a:cs typeface="Calibri" panose="020F0502020204030204" pitchFamily="34" charset="0"/>
              </a:rPr>
              <a:t>double</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6A3E3E"/>
                </a:solidFill>
                <a:latin typeface="Calibri" panose="020F0502020204030204" pitchFamily="34" charset="0"/>
                <a:cs typeface="Calibri" panose="020F0502020204030204" pitchFamily="34" charset="0"/>
              </a:rPr>
              <a:t>input1</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double</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6A3E3E"/>
                </a:solidFill>
                <a:latin typeface="Calibri" panose="020F0502020204030204" pitchFamily="34" charset="0"/>
                <a:cs typeface="Calibri" panose="020F0502020204030204" pitchFamily="34" charset="0"/>
              </a:rPr>
              <a:t>input2</a:t>
            </a:r>
            <a:r>
              <a:rPr lang="en-IN" sz="1100" b="1" dirty="0">
                <a:solidFill>
                  <a:srgbClr val="000000"/>
                </a:solidFill>
                <a:latin typeface="Calibri" panose="020F0502020204030204" pitchFamily="34" charset="0"/>
                <a:cs typeface="Calibri" panose="020F0502020204030204" pitchFamily="34" charset="0"/>
              </a:rPr>
              <a:t>){</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C0"/>
                </a:solidFill>
                <a:latin typeface="Calibri" panose="020F0502020204030204" pitchFamily="34" charset="0"/>
                <a:cs typeface="Calibri" panose="020F0502020204030204" pitchFamily="34" charset="0"/>
              </a:rPr>
              <a:t>calcService</a:t>
            </a:r>
            <a:r>
              <a:rPr lang="en-IN" sz="1100" b="1" dirty="0" err="1">
                <a:solidFill>
                  <a:srgbClr val="000000"/>
                </a:solidFill>
                <a:latin typeface="Calibri" panose="020F0502020204030204" pitchFamily="34" charset="0"/>
                <a:cs typeface="Calibri" panose="020F0502020204030204" pitchFamily="34" charset="0"/>
              </a:rPr>
              <a:t>.add</a:t>
            </a:r>
            <a:r>
              <a:rPr lang="en-IN" sz="1100" b="1" dirty="0">
                <a:solidFill>
                  <a:srgbClr val="000000"/>
                </a:solidFill>
                <a:latin typeface="Calibri" panose="020F0502020204030204" pitchFamily="34" charset="0"/>
                <a:cs typeface="Calibri" panose="020F0502020204030204" pitchFamily="34" charset="0"/>
              </a:rPr>
              <a:t>(</a:t>
            </a:r>
            <a:r>
              <a:rPr lang="en-IN" sz="1100" b="1" dirty="0">
                <a:solidFill>
                  <a:srgbClr val="6A3E3E"/>
                </a:solidFill>
                <a:latin typeface="Calibri" panose="020F0502020204030204" pitchFamily="34" charset="0"/>
                <a:cs typeface="Calibri" panose="020F0502020204030204" pitchFamily="34" charset="0"/>
              </a:rPr>
              <a:t>input1</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6A3E3E"/>
                </a:solidFill>
                <a:latin typeface="Calibri" panose="020F0502020204030204" pitchFamily="34" charset="0"/>
                <a:cs typeface="Calibri" panose="020F0502020204030204" pitchFamily="34" charset="0"/>
              </a:rPr>
              <a:t>input2</a:t>
            </a:r>
            <a:r>
              <a:rPr lang="en-IN" sz="1100" b="1" dirty="0">
                <a:solidFill>
                  <a:srgbClr val="000000"/>
                </a:solidFill>
                <a:latin typeface="Calibri" panose="020F0502020204030204" pitchFamily="34" charset="0"/>
                <a:cs typeface="Calibri" panose="020F0502020204030204" pitchFamily="34" charset="0"/>
              </a:rPr>
              <a:t>);</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double</a:t>
            </a:r>
            <a:r>
              <a:rPr lang="en-IN" sz="1100" b="1" dirty="0">
                <a:solidFill>
                  <a:srgbClr val="000000"/>
                </a:solidFill>
                <a:latin typeface="Calibri" panose="020F0502020204030204" pitchFamily="34" charset="0"/>
                <a:cs typeface="Calibri" panose="020F0502020204030204" pitchFamily="34" charset="0"/>
              </a:rPr>
              <a:t> subtract(</a:t>
            </a:r>
            <a:r>
              <a:rPr lang="en-IN" sz="1100" b="1" dirty="0">
                <a:solidFill>
                  <a:srgbClr val="7F0055"/>
                </a:solidFill>
                <a:latin typeface="Calibri" panose="020F0502020204030204" pitchFamily="34" charset="0"/>
                <a:cs typeface="Calibri" panose="020F0502020204030204" pitchFamily="34" charset="0"/>
              </a:rPr>
              <a:t>double</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6A3E3E"/>
                </a:solidFill>
                <a:latin typeface="Calibri" panose="020F0502020204030204" pitchFamily="34" charset="0"/>
                <a:cs typeface="Calibri" panose="020F0502020204030204" pitchFamily="34" charset="0"/>
              </a:rPr>
              <a:t>input1</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double</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6A3E3E"/>
                </a:solidFill>
                <a:latin typeface="Calibri" panose="020F0502020204030204" pitchFamily="34" charset="0"/>
                <a:cs typeface="Calibri" panose="020F0502020204030204" pitchFamily="34" charset="0"/>
              </a:rPr>
              <a:t>input2</a:t>
            </a:r>
            <a:r>
              <a:rPr lang="en-IN" sz="1100" b="1" dirty="0">
                <a:solidFill>
                  <a:srgbClr val="000000"/>
                </a:solidFill>
                <a:latin typeface="Calibri" panose="020F0502020204030204" pitchFamily="34" charset="0"/>
                <a:cs typeface="Calibri" panose="020F0502020204030204" pitchFamily="34" charset="0"/>
              </a:rPr>
              <a:t>){</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C0"/>
                </a:solidFill>
                <a:latin typeface="Calibri" panose="020F0502020204030204" pitchFamily="34" charset="0"/>
                <a:cs typeface="Calibri" panose="020F0502020204030204" pitchFamily="34" charset="0"/>
              </a:rPr>
              <a:t>calcService</a:t>
            </a:r>
            <a:r>
              <a:rPr lang="en-IN" sz="1100" b="1" dirty="0" err="1">
                <a:solidFill>
                  <a:srgbClr val="000000"/>
                </a:solidFill>
                <a:latin typeface="Calibri" panose="020F0502020204030204" pitchFamily="34" charset="0"/>
                <a:cs typeface="Calibri" panose="020F0502020204030204" pitchFamily="34" charset="0"/>
              </a:rPr>
              <a:t>.subtract</a:t>
            </a:r>
            <a:r>
              <a:rPr lang="en-IN" sz="1100" b="1" dirty="0">
                <a:solidFill>
                  <a:srgbClr val="000000"/>
                </a:solidFill>
                <a:latin typeface="Calibri" panose="020F0502020204030204" pitchFamily="34" charset="0"/>
                <a:cs typeface="Calibri" panose="020F0502020204030204" pitchFamily="34" charset="0"/>
              </a:rPr>
              <a:t>(</a:t>
            </a:r>
            <a:r>
              <a:rPr lang="en-IN" sz="1100" b="1" dirty="0">
                <a:solidFill>
                  <a:srgbClr val="6A3E3E"/>
                </a:solidFill>
                <a:latin typeface="Calibri" panose="020F0502020204030204" pitchFamily="34" charset="0"/>
                <a:cs typeface="Calibri" panose="020F0502020204030204" pitchFamily="34" charset="0"/>
              </a:rPr>
              <a:t>input1</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6A3E3E"/>
                </a:solidFill>
                <a:latin typeface="Calibri" panose="020F0502020204030204" pitchFamily="34" charset="0"/>
                <a:cs typeface="Calibri" panose="020F0502020204030204" pitchFamily="34" charset="0"/>
              </a:rPr>
              <a:t>input2</a:t>
            </a:r>
            <a:r>
              <a:rPr lang="en-IN" sz="1100" b="1" dirty="0">
                <a:solidFill>
                  <a:srgbClr val="000000"/>
                </a:solidFill>
                <a:latin typeface="Calibri" panose="020F0502020204030204" pitchFamily="34" charset="0"/>
                <a:cs typeface="Calibri" panose="020F0502020204030204" pitchFamily="34" charset="0"/>
              </a:rPr>
              <a:t>);</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double</a:t>
            </a:r>
            <a:r>
              <a:rPr lang="en-IN" sz="1100" b="1" dirty="0">
                <a:solidFill>
                  <a:srgbClr val="000000"/>
                </a:solidFill>
                <a:latin typeface="Calibri" panose="020F0502020204030204" pitchFamily="34" charset="0"/>
                <a:cs typeface="Calibri" panose="020F0502020204030204" pitchFamily="34" charset="0"/>
              </a:rPr>
              <a:t> multiply(</a:t>
            </a:r>
            <a:r>
              <a:rPr lang="en-IN" sz="1100" b="1" dirty="0">
                <a:solidFill>
                  <a:srgbClr val="7F0055"/>
                </a:solidFill>
                <a:latin typeface="Calibri" panose="020F0502020204030204" pitchFamily="34" charset="0"/>
                <a:cs typeface="Calibri" panose="020F0502020204030204" pitchFamily="34" charset="0"/>
              </a:rPr>
              <a:t>double</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6A3E3E"/>
                </a:solidFill>
                <a:latin typeface="Calibri" panose="020F0502020204030204" pitchFamily="34" charset="0"/>
                <a:cs typeface="Calibri" panose="020F0502020204030204" pitchFamily="34" charset="0"/>
              </a:rPr>
              <a:t>input1</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double</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6A3E3E"/>
                </a:solidFill>
                <a:latin typeface="Calibri" panose="020F0502020204030204" pitchFamily="34" charset="0"/>
                <a:cs typeface="Calibri" panose="020F0502020204030204" pitchFamily="34" charset="0"/>
              </a:rPr>
              <a:t>input2</a:t>
            </a:r>
            <a:r>
              <a:rPr lang="en-IN" sz="1100" b="1" dirty="0">
                <a:solidFill>
                  <a:srgbClr val="000000"/>
                </a:solidFill>
                <a:latin typeface="Calibri" panose="020F0502020204030204" pitchFamily="34" charset="0"/>
                <a:cs typeface="Calibri" panose="020F0502020204030204" pitchFamily="34" charset="0"/>
              </a:rPr>
              <a:t>){</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C0"/>
                </a:solidFill>
                <a:latin typeface="Calibri" panose="020F0502020204030204" pitchFamily="34" charset="0"/>
                <a:cs typeface="Calibri" panose="020F0502020204030204" pitchFamily="34" charset="0"/>
              </a:rPr>
              <a:t>calcService</a:t>
            </a:r>
            <a:r>
              <a:rPr lang="en-IN" sz="1100" b="1" dirty="0" err="1">
                <a:solidFill>
                  <a:srgbClr val="000000"/>
                </a:solidFill>
                <a:latin typeface="Calibri" panose="020F0502020204030204" pitchFamily="34" charset="0"/>
                <a:cs typeface="Calibri" panose="020F0502020204030204" pitchFamily="34" charset="0"/>
              </a:rPr>
              <a:t>.multiply</a:t>
            </a:r>
            <a:r>
              <a:rPr lang="en-IN" sz="1100" b="1" dirty="0">
                <a:solidFill>
                  <a:srgbClr val="000000"/>
                </a:solidFill>
                <a:latin typeface="Calibri" panose="020F0502020204030204" pitchFamily="34" charset="0"/>
                <a:cs typeface="Calibri" panose="020F0502020204030204" pitchFamily="34" charset="0"/>
              </a:rPr>
              <a:t>(</a:t>
            </a:r>
            <a:r>
              <a:rPr lang="en-IN" sz="1100" b="1" dirty="0">
                <a:solidFill>
                  <a:srgbClr val="6A3E3E"/>
                </a:solidFill>
                <a:latin typeface="Calibri" panose="020F0502020204030204" pitchFamily="34" charset="0"/>
                <a:cs typeface="Calibri" panose="020F0502020204030204" pitchFamily="34" charset="0"/>
              </a:rPr>
              <a:t>input1</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6A3E3E"/>
                </a:solidFill>
                <a:latin typeface="Calibri" panose="020F0502020204030204" pitchFamily="34" charset="0"/>
                <a:cs typeface="Calibri" panose="020F0502020204030204" pitchFamily="34" charset="0"/>
              </a:rPr>
              <a:t>input2</a:t>
            </a:r>
            <a:r>
              <a:rPr lang="en-IN" sz="1100" b="1" dirty="0">
                <a:solidFill>
                  <a:srgbClr val="000000"/>
                </a:solidFill>
                <a:latin typeface="Calibri" panose="020F0502020204030204" pitchFamily="34" charset="0"/>
                <a:cs typeface="Calibri" panose="020F0502020204030204" pitchFamily="34" charset="0"/>
              </a:rPr>
              <a:t>);</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r>
              <a:rPr lang="fr-FR" sz="1100" dirty="0">
                <a:solidFill>
                  <a:srgbClr val="000000"/>
                </a:solidFill>
                <a:latin typeface="Calibri" panose="020F0502020204030204" pitchFamily="34" charset="0"/>
                <a:cs typeface="Calibri" panose="020F0502020204030204" pitchFamily="34" charset="0"/>
              </a:rPr>
              <a:t> </a:t>
            </a:r>
            <a:r>
              <a:rPr lang="fr-FR" sz="1100" b="1" dirty="0">
                <a:solidFill>
                  <a:srgbClr val="7F0055"/>
                </a:solidFill>
                <a:latin typeface="Calibri" panose="020F0502020204030204" pitchFamily="34" charset="0"/>
                <a:cs typeface="Calibri" panose="020F0502020204030204" pitchFamily="34" charset="0"/>
              </a:rPr>
              <a:t>public</a:t>
            </a:r>
            <a:r>
              <a:rPr lang="fr-FR" sz="1100" b="1" dirty="0">
                <a:solidFill>
                  <a:srgbClr val="000000"/>
                </a:solidFill>
                <a:latin typeface="Calibri" panose="020F0502020204030204" pitchFamily="34" charset="0"/>
                <a:cs typeface="Calibri" panose="020F0502020204030204" pitchFamily="34" charset="0"/>
              </a:rPr>
              <a:t> </a:t>
            </a:r>
            <a:r>
              <a:rPr lang="fr-FR" sz="1100" b="1" dirty="0">
                <a:solidFill>
                  <a:srgbClr val="7F0055"/>
                </a:solidFill>
                <a:latin typeface="Calibri" panose="020F0502020204030204" pitchFamily="34" charset="0"/>
                <a:cs typeface="Calibri" panose="020F0502020204030204" pitchFamily="34" charset="0"/>
              </a:rPr>
              <a:t>double</a:t>
            </a:r>
            <a:r>
              <a:rPr lang="fr-FR" sz="1100" b="1" dirty="0">
                <a:solidFill>
                  <a:srgbClr val="000000"/>
                </a:solidFill>
                <a:latin typeface="Calibri" panose="020F0502020204030204" pitchFamily="34" charset="0"/>
                <a:cs typeface="Calibri" panose="020F0502020204030204" pitchFamily="34" charset="0"/>
              </a:rPr>
              <a:t> </a:t>
            </a:r>
            <a:r>
              <a:rPr lang="fr-FR" sz="1100" b="1" dirty="0" err="1">
                <a:solidFill>
                  <a:srgbClr val="000000"/>
                </a:solidFill>
                <a:latin typeface="Calibri" panose="020F0502020204030204" pitchFamily="34" charset="0"/>
                <a:cs typeface="Calibri" panose="020F0502020204030204" pitchFamily="34" charset="0"/>
              </a:rPr>
              <a:t>divide</a:t>
            </a:r>
            <a:r>
              <a:rPr lang="fr-FR" sz="1100" b="1" dirty="0">
                <a:solidFill>
                  <a:srgbClr val="000000"/>
                </a:solidFill>
                <a:latin typeface="Calibri" panose="020F0502020204030204" pitchFamily="34" charset="0"/>
                <a:cs typeface="Calibri" panose="020F0502020204030204" pitchFamily="34" charset="0"/>
              </a:rPr>
              <a:t>(</a:t>
            </a:r>
            <a:r>
              <a:rPr lang="fr-FR" sz="1100" b="1" dirty="0">
                <a:solidFill>
                  <a:srgbClr val="7F0055"/>
                </a:solidFill>
                <a:latin typeface="Calibri" panose="020F0502020204030204" pitchFamily="34" charset="0"/>
                <a:cs typeface="Calibri" panose="020F0502020204030204" pitchFamily="34" charset="0"/>
              </a:rPr>
              <a:t>double</a:t>
            </a:r>
            <a:r>
              <a:rPr lang="fr-FR" sz="1100" b="1" dirty="0">
                <a:solidFill>
                  <a:srgbClr val="000000"/>
                </a:solidFill>
                <a:latin typeface="Calibri" panose="020F0502020204030204" pitchFamily="34" charset="0"/>
                <a:cs typeface="Calibri" panose="020F0502020204030204" pitchFamily="34" charset="0"/>
              </a:rPr>
              <a:t> </a:t>
            </a:r>
            <a:r>
              <a:rPr lang="fr-FR" sz="1100" b="1" dirty="0">
                <a:solidFill>
                  <a:srgbClr val="6A3E3E"/>
                </a:solidFill>
                <a:latin typeface="Calibri" panose="020F0502020204030204" pitchFamily="34" charset="0"/>
                <a:cs typeface="Calibri" panose="020F0502020204030204" pitchFamily="34" charset="0"/>
              </a:rPr>
              <a:t>input1</a:t>
            </a:r>
            <a:r>
              <a:rPr lang="fr-FR" sz="1100" b="1" dirty="0">
                <a:solidFill>
                  <a:srgbClr val="000000"/>
                </a:solidFill>
                <a:latin typeface="Calibri" panose="020F0502020204030204" pitchFamily="34" charset="0"/>
                <a:cs typeface="Calibri" panose="020F0502020204030204" pitchFamily="34" charset="0"/>
              </a:rPr>
              <a:t>, </a:t>
            </a:r>
            <a:r>
              <a:rPr lang="fr-FR" sz="1100" b="1" dirty="0">
                <a:solidFill>
                  <a:srgbClr val="7F0055"/>
                </a:solidFill>
                <a:latin typeface="Calibri" panose="020F0502020204030204" pitchFamily="34" charset="0"/>
                <a:cs typeface="Calibri" panose="020F0502020204030204" pitchFamily="34" charset="0"/>
              </a:rPr>
              <a:t>double</a:t>
            </a:r>
            <a:r>
              <a:rPr lang="fr-FR" sz="1100" b="1" dirty="0">
                <a:solidFill>
                  <a:srgbClr val="000000"/>
                </a:solidFill>
                <a:latin typeface="Calibri" panose="020F0502020204030204" pitchFamily="34" charset="0"/>
                <a:cs typeface="Calibri" panose="020F0502020204030204" pitchFamily="34" charset="0"/>
              </a:rPr>
              <a:t> </a:t>
            </a:r>
            <a:r>
              <a:rPr lang="fr-FR" sz="1100" b="1" dirty="0">
                <a:solidFill>
                  <a:srgbClr val="6A3E3E"/>
                </a:solidFill>
                <a:latin typeface="Calibri" panose="020F0502020204030204" pitchFamily="34" charset="0"/>
                <a:cs typeface="Calibri" panose="020F0502020204030204" pitchFamily="34" charset="0"/>
              </a:rPr>
              <a:t>input2</a:t>
            </a:r>
            <a:r>
              <a:rPr lang="fr-FR" sz="1100" b="1" dirty="0">
                <a:solidFill>
                  <a:srgbClr val="000000"/>
                </a:solidFill>
                <a:latin typeface="Calibri" panose="020F0502020204030204" pitchFamily="34" charset="0"/>
                <a:cs typeface="Calibri" panose="020F0502020204030204" pitchFamily="34" charset="0"/>
              </a:rPr>
              <a:t>){</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return</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C0"/>
                </a:solidFill>
                <a:latin typeface="Calibri" panose="020F0502020204030204" pitchFamily="34" charset="0"/>
                <a:cs typeface="Calibri" panose="020F0502020204030204" pitchFamily="34" charset="0"/>
              </a:rPr>
              <a:t>calcService</a:t>
            </a:r>
            <a:r>
              <a:rPr lang="en-IN" sz="1100" b="1" dirty="0" err="1">
                <a:solidFill>
                  <a:srgbClr val="000000"/>
                </a:solidFill>
                <a:latin typeface="Calibri" panose="020F0502020204030204" pitchFamily="34" charset="0"/>
                <a:cs typeface="Calibri" panose="020F0502020204030204" pitchFamily="34" charset="0"/>
              </a:rPr>
              <a:t>.divide</a:t>
            </a:r>
            <a:r>
              <a:rPr lang="en-IN" sz="1100" b="1" dirty="0">
                <a:solidFill>
                  <a:srgbClr val="000000"/>
                </a:solidFill>
                <a:latin typeface="Calibri" panose="020F0502020204030204" pitchFamily="34" charset="0"/>
                <a:cs typeface="Calibri" panose="020F0502020204030204" pitchFamily="34" charset="0"/>
              </a:rPr>
              <a:t>(</a:t>
            </a:r>
            <a:r>
              <a:rPr lang="en-IN" sz="1100" b="1" dirty="0">
                <a:solidFill>
                  <a:srgbClr val="6A3E3E"/>
                </a:solidFill>
                <a:latin typeface="Calibri" panose="020F0502020204030204" pitchFamily="34" charset="0"/>
                <a:cs typeface="Calibri" panose="020F0502020204030204" pitchFamily="34" charset="0"/>
              </a:rPr>
              <a:t>input1</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6A3E3E"/>
                </a:solidFill>
                <a:latin typeface="Calibri" panose="020F0502020204030204" pitchFamily="34" charset="0"/>
                <a:cs typeface="Calibri" panose="020F0502020204030204" pitchFamily="34" charset="0"/>
              </a:rPr>
              <a:t>input2</a:t>
            </a:r>
            <a:r>
              <a:rPr lang="en-IN" sz="1100" b="1" dirty="0">
                <a:solidFill>
                  <a:srgbClr val="000000"/>
                </a:solidFill>
                <a:latin typeface="Calibri" panose="020F0502020204030204" pitchFamily="34" charset="0"/>
                <a:cs typeface="Calibri" panose="020F0502020204030204" pitchFamily="34" charset="0"/>
              </a:rPr>
              <a:t>);</a:t>
            </a:r>
          </a:p>
          <a:p>
            <a:pPr>
              <a:lnSpc>
                <a:spcPts val="1320"/>
              </a:lnSpc>
            </a:pPr>
            <a:r>
              <a:rPr lang="en-IN" sz="1100" dirty="0">
                <a:solidFill>
                  <a:srgbClr val="000000"/>
                </a:solidFill>
                <a:latin typeface="Calibri" panose="020F0502020204030204" pitchFamily="34" charset="0"/>
                <a:cs typeface="Calibri" panose="020F0502020204030204" pitchFamily="34" charset="0"/>
              </a:rPr>
              <a:t>   }</a:t>
            </a:r>
          </a:p>
          <a:p>
            <a:pPr>
              <a:lnSpc>
                <a:spcPts val="1320"/>
              </a:lnSpc>
            </a:pPr>
            <a:r>
              <a:rPr lang="en-IN" sz="1100" dirty="0">
                <a:solidFill>
                  <a:srgbClr val="000000"/>
                </a:solidFill>
                <a:latin typeface="Calibri" panose="020F0502020204030204" pitchFamily="34" charset="0"/>
                <a:cs typeface="Calibri" panose="020F0502020204030204" pitchFamily="34" charset="0"/>
              </a:rPr>
              <a:t>}</a:t>
            </a:r>
            <a:endParaRPr lang="en-IN" sz="11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54AE5E5-914D-4A99-B564-D2B890620E4A}"/>
              </a:ext>
            </a:extLst>
          </p:cNvPr>
          <p:cNvSpPr txBox="1"/>
          <p:nvPr/>
        </p:nvSpPr>
        <p:spPr>
          <a:xfrm>
            <a:off x="457200" y="4648200"/>
            <a:ext cx="3200400" cy="646331"/>
          </a:xfrm>
          <a:prstGeom prst="rect">
            <a:avLst/>
          </a:prstGeom>
          <a:noFill/>
        </p:spPr>
        <p:txBody>
          <a:bodyPr wrap="square" rtlCol="0">
            <a:spAutoFit/>
          </a:bodyPr>
          <a:lstStyle/>
          <a:p>
            <a:r>
              <a:rPr lang="en-IN" sz="1200" dirty="0"/>
              <a:t>Create Calculator service interface and </a:t>
            </a:r>
            <a:r>
              <a:rPr lang="en-IN" sz="1200" dirty="0" err="1"/>
              <a:t>MathApplication</a:t>
            </a:r>
            <a:r>
              <a:rPr lang="en-IN" sz="1200" dirty="0"/>
              <a:t> which will implements Calculator Service</a:t>
            </a:r>
          </a:p>
        </p:txBody>
      </p:sp>
    </p:spTree>
    <p:extLst>
      <p:ext uri="{BB962C8B-B14F-4D97-AF65-F5344CB8AC3E}">
        <p14:creationId xmlns:p14="http://schemas.microsoft.com/office/powerpoint/2010/main" val="343106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MOCK Object</a:t>
            </a:r>
            <a:br>
              <a:rPr lang="en-US" dirty="0"/>
            </a:br>
            <a:r>
              <a:rPr lang="en-US" dirty="0"/>
              <a:t>Cont..</a:t>
            </a:r>
          </a:p>
        </p:txBody>
      </p:sp>
      <p:sp>
        <p:nvSpPr>
          <p:cNvPr id="8" name="Rectangle 7">
            <a:extLst>
              <a:ext uri="{FF2B5EF4-FFF2-40B4-BE49-F238E27FC236}">
                <a16:creationId xmlns:a16="http://schemas.microsoft.com/office/drawing/2014/main" id="{2A323A51-97B0-4DC1-A885-DF50B1E0630E}"/>
              </a:ext>
            </a:extLst>
          </p:cNvPr>
          <p:cNvSpPr/>
          <p:nvPr/>
        </p:nvSpPr>
        <p:spPr>
          <a:xfrm>
            <a:off x="4495800" y="980499"/>
            <a:ext cx="4771752" cy="1815882"/>
          </a:xfrm>
          <a:prstGeom prst="rect">
            <a:avLst/>
          </a:prstGeom>
        </p:spPr>
        <p:txBody>
          <a:bodyPr wrap="square">
            <a:spAutoFit/>
          </a:bodyPr>
          <a:lstStyle/>
          <a:p>
            <a:r>
              <a:rPr lang="en-IN" sz="800" dirty="0">
                <a:solidFill>
                  <a:srgbClr val="000000"/>
                </a:solidFill>
                <a:latin typeface="Calibri" panose="020F0502020204030204" pitchFamily="34" charset="0"/>
                <a:cs typeface="Calibri" panose="020F0502020204030204" pitchFamily="34" charset="0"/>
              </a:rPr>
              <a:t> </a:t>
            </a:r>
            <a:r>
              <a:rPr lang="en-IN" sz="800" dirty="0">
                <a:solidFill>
                  <a:srgbClr val="3F7F5F"/>
                </a:solidFill>
                <a:latin typeface="Calibri" panose="020F0502020204030204" pitchFamily="34" charset="0"/>
                <a:cs typeface="Calibri" panose="020F0502020204030204" pitchFamily="34" charset="0"/>
              </a:rPr>
              <a:t>//subtract the </a:t>
            </a:r>
            <a:r>
              <a:rPr lang="en-IN" sz="800" dirty="0" err="1">
                <a:solidFill>
                  <a:srgbClr val="3F7F5F"/>
                </a:solidFill>
                <a:latin typeface="Calibri" panose="020F0502020204030204" pitchFamily="34" charset="0"/>
                <a:cs typeface="Calibri" panose="020F0502020204030204" pitchFamily="34" charset="0"/>
              </a:rPr>
              <a:t>behavior</a:t>
            </a:r>
            <a:r>
              <a:rPr lang="en-IN" sz="800" dirty="0">
                <a:solidFill>
                  <a:srgbClr val="3F7F5F"/>
                </a:solidFill>
                <a:latin typeface="Calibri" panose="020F0502020204030204" pitchFamily="34" charset="0"/>
                <a:cs typeface="Calibri" panose="020F0502020204030204" pitchFamily="34" charset="0"/>
              </a:rPr>
              <a:t> to subtract numbers</a:t>
            </a:r>
          </a:p>
          <a:p>
            <a:r>
              <a:rPr lang="en-IN" sz="800" dirty="0">
                <a:solidFill>
                  <a:srgbClr val="000000"/>
                </a:solidFill>
                <a:latin typeface="Calibri" panose="020F0502020204030204" pitchFamily="34" charset="0"/>
                <a:cs typeface="Calibri" panose="020F0502020204030204" pitchFamily="34" charset="0"/>
              </a:rPr>
              <a:t>      </a:t>
            </a:r>
            <a:r>
              <a:rPr lang="en-IN" sz="800" i="1" dirty="0">
                <a:solidFill>
                  <a:srgbClr val="000000"/>
                </a:solidFill>
                <a:latin typeface="Calibri" panose="020F0502020204030204" pitchFamily="34" charset="0"/>
                <a:cs typeface="Calibri" panose="020F0502020204030204" pitchFamily="34" charset="0"/>
              </a:rPr>
              <a:t>when(</a:t>
            </a:r>
            <a:r>
              <a:rPr lang="en-IN" sz="800" i="1" dirty="0" err="1">
                <a:solidFill>
                  <a:srgbClr val="0000C0"/>
                </a:solidFill>
                <a:latin typeface="Calibri" panose="020F0502020204030204" pitchFamily="34" charset="0"/>
                <a:cs typeface="Calibri" panose="020F0502020204030204" pitchFamily="34" charset="0"/>
              </a:rPr>
              <a:t>calcService</a:t>
            </a:r>
            <a:r>
              <a:rPr lang="en-IN" sz="800" i="1" dirty="0" err="1">
                <a:solidFill>
                  <a:srgbClr val="000000"/>
                </a:solidFill>
                <a:latin typeface="Calibri" panose="020F0502020204030204" pitchFamily="34" charset="0"/>
                <a:cs typeface="Calibri" panose="020F0502020204030204" pitchFamily="34" charset="0"/>
              </a:rPr>
              <a:t>.subtract</a:t>
            </a:r>
            <a:r>
              <a:rPr lang="en-IN" sz="800" i="1" dirty="0">
                <a:solidFill>
                  <a:srgbClr val="000000"/>
                </a:solidFill>
                <a:latin typeface="Calibri" panose="020F0502020204030204" pitchFamily="34" charset="0"/>
                <a:cs typeface="Calibri" panose="020F0502020204030204" pitchFamily="34" charset="0"/>
              </a:rPr>
              <a:t>(20.0,10.0)).</a:t>
            </a:r>
            <a:r>
              <a:rPr lang="en-IN" sz="800" i="1" dirty="0" err="1">
                <a:solidFill>
                  <a:srgbClr val="000000"/>
                </a:solidFill>
                <a:latin typeface="Calibri" panose="020F0502020204030204" pitchFamily="34" charset="0"/>
                <a:cs typeface="Calibri" panose="020F0502020204030204" pitchFamily="34" charset="0"/>
              </a:rPr>
              <a:t>thenReturn</a:t>
            </a:r>
            <a:r>
              <a:rPr lang="en-IN" sz="800" i="1" dirty="0">
                <a:solidFill>
                  <a:srgbClr val="000000"/>
                </a:solidFill>
                <a:latin typeface="Calibri" panose="020F0502020204030204" pitchFamily="34" charset="0"/>
                <a:cs typeface="Calibri" panose="020F0502020204030204" pitchFamily="34" charset="0"/>
              </a:rPr>
              <a:t>(10.0);</a:t>
            </a:r>
          </a:p>
          <a:p>
            <a:endParaRPr lang="en-IN" sz="800" dirty="0">
              <a:latin typeface="Calibri" panose="020F0502020204030204" pitchFamily="34" charset="0"/>
              <a:cs typeface="Calibri" panose="020F0502020204030204" pitchFamily="34" charset="0"/>
            </a:endParaRPr>
          </a:p>
          <a:p>
            <a:r>
              <a:rPr lang="en-IN" sz="800" dirty="0">
                <a:solidFill>
                  <a:srgbClr val="000000"/>
                </a:solidFill>
                <a:latin typeface="Calibri" panose="020F0502020204030204" pitchFamily="34" charset="0"/>
                <a:cs typeface="Calibri" panose="020F0502020204030204" pitchFamily="34" charset="0"/>
              </a:rPr>
              <a:t>      </a:t>
            </a:r>
            <a:r>
              <a:rPr lang="en-IN" sz="800" dirty="0">
                <a:solidFill>
                  <a:srgbClr val="3F7F5F"/>
                </a:solidFill>
                <a:latin typeface="Calibri" panose="020F0502020204030204" pitchFamily="34" charset="0"/>
                <a:cs typeface="Calibri" panose="020F0502020204030204" pitchFamily="34" charset="0"/>
              </a:rPr>
              <a:t>//test the subtract functionality</a:t>
            </a:r>
          </a:p>
          <a:p>
            <a:r>
              <a:rPr lang="en-IN" sz="800" dirty="0">
                <a:solidFill>
                  <a:srgbClr val="000000"/>
                </a:solidFill>
                <a:latin typeface="Calibri" panose="020F0502020204030204" pitchFamily="34" charset="0"/>
                <a:cs typeface="Calibri" panose="020F0502020204030204" pitchFamily="34" charset="0"/>
              </a:rPr>
              <a:t>      </a:t>
            </a:r>
            <a:r>
              <a:rPr lang="en-IN" sz="800" dirty="0" err="1">
                <a:solidFill>
                  <a:srgbClr val="000000"/>
                </a:solidFill>
                <a:latin typeface="Calibri" panose="020F0502020204030204" pitchFamily="34" charset="0"/>
                <a:cs typeface="Calibri" panose="020F0502020204030204" pitchFamily="34" charset="0"/>
              </a:rPr>
              <a:t>Assert.</a:t>
            </a:r>
            <a:r>
              <a:rPr lang="en-IN" sz="800" i="1" dirty="0" err="1">
                <a:solidFill>
                  <a:srgbClr val="000000"/>
                </a:solidFill>
                <a:latin typeface="Calibri" panose="020F0502020204030204" pitchFamily="34" charset="0"/>
                <a:cs typeface="Calibri" panose="020F0502020204030204" pitchFamily="34" charset="0"/>
              </a:rPr>
              <a:t>assertEquals</a:t>
            </a:r>
            <a:r>
              <a:rPr lang="en-IN" sz="800" i="1" dirty="0">
                <a:solidFill>
                  <a:srgbClr val="000000"/>
                </a:solidFill>
                <a:latin typeface="Calibri" panose="020F0502020204030204" pitchFamily="34" charset="0"/>
                <a:cs typeface="Calibri" panose="020F0502020204030204" pitchFamily="34" charset="0"/>
              </a:rPr>
              <a:t>(</a:t>
            </a:r>
            <a:r>
              <a:rPr lang="en-IN" sz="800" i="1" dirty="0" err="1">
                <a:solidFill>
                  <a:srgbClr val="0000C0"/>
                </a:solidFill>
                <a:latin typeface="Calibri" panose="020F0502020204030204" pitchFamily="34" charset="0"/>
                <a:cs typeface="Calibri" panose="020F0502020204030204" pitchFamily="34" charset="0"/>
              </a:rPr>
              <a:t>mathApplication</a:t>
            </a:r>
            <a:r>
              <a:rPr lang="en-IN" sz="800" i="1" dirty="0" err="1">
                <a:solidFill>
                  <a:srgbClr val="000000"/>
                </a:solidFill>
                <a:latin typeface="Calibri" panose="020F0502020204030204" pitchFamily="34" charset="0"/>
                <a:cs typeface="Calibri" panose="020F0502020204030204" pitchFamily="34" charset="0"/>
              </a:rPr>
              <a:t>.subtract</a:t>
            </a:r>
            <a:r>
              <a:rPr lang="en-IN" sz="800" i="1" dirty="0">
                <a:solidFill>
                  <a:srgbClr val="000000"/>
                </a:solidFill>
                <a:latin typeface="Calibri" panose="020F0502020204030204" pitchFamily="34" charset="0"/>
                <a:cs typeface="Calibri" panose="020F0502020204030204" pitchFamily="34" charset="0"/>
              </a:rPr>
              <a:t>(20.0, 10.0),10.0,0);</a:t>
            </a:r>
          </a:p>
          <a:p>
            <a:endParaRPr lang="en-IN" sz="800" dirty="0">
              <a:latin typeface="Calibri" panose="020F0502020204030204" pitchFamily="34" charset="0"/>
              <a:cs typeface="Calibri" panose="020F0502020204030204" pitchFamily="34" charset="0"/>
            </a:endParaRPr>
          </a:p>
          <a:p>
            <a:r>
              <a:rPr lang="en-IN" sz="800" dirty="0">
                <a:solidFill>
                  <a:srgbClr val="000000"/>
                </a:solidFill>
                <a:latin typeface="Calibri" panose="020F0502020204030204" pitchFamily="34" charset="0"/>
                <a:cs typeface="Calibri" panose="020F0502020204030204" pitchFamily="34" charset="0"/>
              </a:rPr>
              <a:t>      </a:t>
            </a:r>
            <a:r>
              <a:rPr lang="en-IN" sz="800" dirty="0">
                <a:solidFill>
                  <a:srgbClr val="3F7F5F"/>
                </a:solidFill>
                <a:latin typeface="Calibri" panose="020F0502020204030204" pitchFamily="34" charset="0"/>
                <a:cs typeface="Calibri" panose="020F0502020204030204" pitchFamily="34" charset="0"/>
              </a:rPr>
              <a:t>//test the add functionality</a:t>
            </a:r>
          </a:p>
          <a:p>
            <a:r>
              <a:rPr lang="en-IN" sz="800" dirty="0">
                <a:solidFill>
                  <a:srgbClr val="000000"/>
                </a:solidFill>
                <a:latin typeface="Calibri" panose="020F0502020204030204" pitchFamily="34" charset="0"/>
                <a:cs typeface="Calibri" panose="020F0502020204030204" pitchFamily="34" charset="0"/>
              </a:rPr>
              <a:t>      </a:t>
            </a:r>
            <a:r>
              <a:rPr lang="en-IN" sz="800" dirty="0" err="1">
                <a:solidFill>
                  <a:srgbClr val="000000"/>
                </a:solidFill>
                <a:latin typeface="Calibri" panose="020F0502020204030204" pitchFamily="34" charset="0"/>
                <a:cs typeface="Calibri" panose="020F0502020204030204" pitchFamily="34" charset="0"/>
              </a:rPr>
              <a:t>Assert.</a:t>
            </a:r>
            <a:r>
              <a:rPr lang="en-IN" sz="800" i="1" dirty="0" err="1">
                <a:solidFill>
                  <a:srgbClr val="000000"/>
                </a:solidFill>
                <a:latin typeface="Calibri" panose="020F0502020204030204" pitchFamily="34" charset="0"/>
                <a:cs typeface="Calibri" panose="020F0502020204030204" pitchFamily="34" charset="0"/>
              </a:rPr>
              <a:t>assertEquals</a:t>
            </a:r>
            <a:r>
              <a:rPr lang="en-IN" sz="800" i="1" dirty="0">
                <a:solidFill>
                  <a:srgbClr val="000000"/>
                </a:solidFill>
                <a:latin typeface="Calibri" panose="020F0502020204030204" pitchFamily="34" charset="0"/>
                <a:cs typeface="Calibri" panose="020F0502020204030204" pitchFamily="34" charset="0"/>
              </a:rPr>
              <a:t>(</a:t>
            </a:r>
            <a:r>
              <a:rPr lang="en-IN" sz="800" i="1" dirty="0" err="1">
                <a:solidFill>
                  <a:srgbClr val="0000C0"/>
                </a:solidFill>
                <a:latin typeface="Calibri" panose="020F0502020204030204" pitchFamily="34" charset="0"/>
                <a:cs typeface="Calibri" panose="020F0502020204030204" pitchFamily="34" charset="0"/>
              </a:rPr>
              <a:t>mathApplication</a:t>
            </a:r>
            <a:r>
              <a:rPr lang="en-IN" sz="800" i="1" dirty="0" err="1">
                <a:solidFill>
                  <a:srgbClr val="000000"/>
                </a:solidFill>
                <a:latin typeface="Calibri" panose="020F0502020204030204" pitchFamily="34" charset="0"/>
                <a:cs typeface="Calibri" panose="020F0502020204030204" pitchFamily="34" charset="0"/>
              </a:rPr>
              <a:t>.add</a:t>
            </a:r>
            <a:r>
              <a:rPr lang="en-IN" sz="800" i="1" dirty="0">
                <a:solidFill>
                  <a:srgbClr val="000000"/>
                </a:solidFill>
                <a:latin typeface="Calibri" panose="020F0502020204030204" pitchFamily="34" charset="0"/>
                <a:cs typeface="Calibri" panose="020F0502020204030204" pitchFamily="34" charset="0"/>
              </a:rPr>
              <a:t>(20.0, 10.0),30.0,0);</a:t>
            </a:r>
          </a:p>
          <a:p>
            <a:endParaRPr lang="en-IN" sz="800" dirty="0">
              <a:latin typeface="Calibri" panose="020F0502020204030204" pitchFamily="34" charset="0"/>
              <a:cs typeface="Calibri" panose="020F0502020204030204" pitchFamily="34" charset="0"/>
            </a:endParaRPr>
          </a:p>
          <a:p>
            <a:r>
              <a:rPr lang="en-IN" sz="800" dirty="0">
                <a:solidFill>
                  <a:srgbClr val="000000"/>
                </a:solidFill>
                <a:latin typeface="Calibri" panose="020F0502020204030204" pitchFamily="34" charset="0"/>
                <a:cs typeface="Calibri" panose="020F0502020204030204" pitchFamily="34" charset="0"/>
              </a:rPr>
              <a:t>      </a:t>
            </a:r>
            <a:r>
              <a:rPr lang="en-IN" sz="800" dirty="0">
                <a:solidFill>
                  <a:srgbClr val="3F7F5F"/>
                </a:solidFill>
                <a:latin typeface="Calibri" panose="020F0502020204030204" pitchFamily="34" charset="0"/>
                <a:cs typeface="Calibri" panose="020F0502020204030204" pitchFamily="34" charset="0"/>
              </a:rPr>
              <a:t>//verify call to </a:t>
            </a:r>
            <a:r>
              <a:rPr lang="en-IN" sz="800" dirty="0" err="1">
                <a:solidFill>
                  <a:srgbClr val="3F7F5F"/>
                </a:solidFill>
                <a:latin typeface="Calibri" panose="020F0502020204030204" pitchFamily="34" charset="0"/>
                <a:cs typeface="Calibri" panose="020F0502020204030204" pitchFamily="34" charset="0"/>
              </a:rPr>
              <a:t>calcService</a:t>
            </a:r>
            <a:r>
              <a:rPr lang="en-IN" sz="800" dirty="0">
                <a:solidFill>
                  <a:srgbClr val="3F7F5F"/>
                </a:solidFill>
                <a:latin typeface="Calibri" panose="020F0502020204030204" pitchFamily="34" charset="0"/>
                <a:cs typeface="Calibri" panose="020F0502020204030204" pitchFamily="34" charset="0"/>
              </a:rPr>
              <a:t> is made or not</a:t>
            </a:r>
          </a:p>
          <a:p>
            <a:r>
              <a:rPr lang="en-IN" sz="800" dirty="0">
                <a:solidFill>
                  <a:srgbClr val="000000"/>
                </a:solidFill>
                <a:latin typeface="Calibri" panose="020F0502020204030204" pitchFamily="34" charset="0"/>
                <a:cs typeface="Calibri" panose="020F0502020204030204" pitchFamily="34" charset="0"/>
              </a:rPr>
              <a:t>      </a:t>
            </a:r>
            <a:r>
              <a:rPr lang="en-IN" sz="800" i="1" dirty="0">
                <a:solidFill>
                  <a:srgbClr val="000000"/>
                </a:solidFill>
                <a:latin typeface="Calibri" panose="020F0502020204030204" pitchFamily="34" charset="0"/>
                <a:cs typeface="Calibri" panose="020F0502020204030204" pitchFamily="34" charset="0"/>
              </a:rPr>
              <a:t>verify(</a:t>
            </a:r>
            <a:r>
              <a:rPr lang="en-IN" sz="800" i="1" dirty="0" err="1">
                <a:solidFill>
                  <a:srgbClr val="0000C0"/>
                </a:solidFill>
                <a:latin typeface="Calibri" panose="020F0502020204030204" pitchFamily="34" charset="0"/>
                <a:cs typeface="Calibri" panose="020F0502020204030204" pitchFamily="34" charset="0"/>
              </a:rPr>
              <a:t>calcService</a:t>
            </a:r>
            <a:r>
              <a:rPr lang="en-IN" sz="800" i="1" dirty="0">
                <a:solidFill>
                  <a:srgbClr val="000000"/>
                </a:solidFill>
                <a:latin typeface="Calibri" panose="020F0502020204030204" pitchFamily="34" charset="0"/>
                <a:cs typeface="Calibri" panose="020F0502020204030204" pitchFamily="34" charset="0"/>
              </a:rPr>
              <a:t>).add(20.0,10.0);</a:t>
            </a:r>
          </a:p>
          <a:p>
            <a:r>
              <a:rPr lang="en-IN" sz="800" dirty="0">
                <a:solidFill>
                  <a:srgbClr val="000000"/>
                </a:solidFill>
                <a:latin typeface="Calibri" panose="020F0502020204030204" pitchFamily="34" charset="0"/>
                <a:cs typeface="Calibri" panose="020F0502020204030204" pitchFamily="34" charset="0"/>
              </a:rPr>
              <a:t>      </a:t>
            </a:r>
            <a:r>
              <a:rPr lang="en-IN" sz="800" i="1" dirty="0">
                <a:solidFill>
                  <a:srgbClr val="000000"/>
                </a:solidFill>
                <a:latin typeface="Calibri" panose="020F0502020204030204" pitchFamily="34" charset="0"/>
                <a:cs typeface="Calibri" panose="020F0502020204030204" pitchFamily="34" charset="0"/>
              </a:rPr>
              <a:t>verify(</a:t>
            </a:r>
            <a:r>
              <a:rPr lang="en-IN" sz="800" i="1" dirty="0" err="1">
                <a:solidFill>
                  <a:srgbClr val="0000C0"/>
                </a:solidFill>
                <a:latin typeface="Calibri" panose="020F0502020204030204" pitchFamily="34" charset="0"/>
                <a:cs typeface="Calibri" panose="020F0502020204030204" pitchFamily="34" charset="0"/>
              </a:rPr>
              <a:t>calcService</a:t>
            </a:r>
            <a:r>
              <a:rPr lang="en-IN" sz="800" i="1" dirty="0">
                <a:solidFill>
                  <a:srgbClr val="000000"/>
                </a:solidFill>
                <a:latin typeface="Calibri" panose="020F0502020204030204" pitchFamily="34" charset="0"/>
                <a:cs typeface="Calibri" panose="020F0502020204030204" pitchFamily="34" charset="0"/>
              </a:rPr>
              <a:t>).subtract(20.0,10.0);</a:t>
            </a:r>
          </a:p>
          <a:p>
            <a:r>
              <a:rPr lang="en-IN" sz="800" dirty="0">
                <a:solidFill>
                  <a:srgbClr val="000000"/>
                </a:solidFill>
                <a:latin typeface="Calibri" panose="020F0502020204030204" pitchFamily="34" charset="0"/>
                <a:cs typeface="Calibri" panose="020F0502020204030204" pitchFamily="34" charset="0"/>
              </a:rPr>
              <a:t>   }</a:t>
            </a:r>
          </a:p>
          <a:p>
            <a:r>
              <a:rPr lang="en-IN" sz="800" dirty="0">
                <a:solidFill>
                  <a:srgbClr val="000000"/>
                </a:solidFill>
                <a:latin typeface="Calibri" panose="020F0502020204030204" pitchFamily="34" charset="0"/>
                <a:cs typeface="Calibri" panose="020F0502020204030204" pitchFamily="34" charset="0"/>
              </a:rPr>
              <a:t>}</a:t>
            </a:r>
            <a:endParaRPr lang="en-IN" sz="800" dirty="0">
              <a:latin typeface="Calibri" panose="020F0502020204030204" pitchFamily="34" charset="0"/>
              <a:cs typeface="Calibri" panose="020F0502020204030204" pitchFamily="34" charset="0"/>
            </a:endParaRPr>
          </a:p>
        </p:txBody>
      </p:sp>
      <p:sp>
        <p:nvSpPr>
          <p:cNvPr id="3" name="Oval 2">
            <a:extLst>
              <a:ext uri="{FF2B5EF4-FFF2-40B4-BE49-F238E27FC236}">
                <a16:creationId xmlns:a16="http://schemas.microsoft.com/office/drawing/2014/main" id="{88C9C814-542F-40F7-9C23-C86A63D5D97A}"/>
              </a:ext>
            </a:extLst>
          </p:cNvPr>
          <p:cNvSpPr/>
          <p:nvPr/>
        </p:nvSpPr>
        <p:spPr>
          <a:xfrm>
            <a:off x="4282440" y="999549"/>
            <a:ext cx="2331720" cy="18158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DE4AE8A9-B81C-4C2C-AF86-895B9A1B5B88}"/>
              </a:ext>
            </a:extLst>
          </p:cNvPr>
          <p:cNvSpPr/>
          <p:nvPr/>
        </p:nvSpPr>
        <p:spPr>
          <a:xfrm>
            <a:off x="280310" y="1232118"/>
            <a:ext cx="4064181" cy="5016758"/>
          </a:xfrm>
          <a:prstGeom prst="rect">
            <a:avLst/>
          </a:prstGeom>
        </p:spPr>
        <p:txBody>
          <a:bodyPr wrap="square">
            <a:spAutoFit/>
          </a:bodyPr>
          <a:lstStyle/>
          <a:p>
            <a:r>
              <a:rPr lang="en-IN" sz="1000" b="1" dirty="0">
                <a:solidFill>
                  <a:srgbClr val="7F0055"/>
                </a:solidFill>
                <a:latin typeface="Calibri" panose="020F0502020204030204" pitchFamily="34" charset="0"/>
                <a:cs typeface="Calibri" panose="020F0502020204030204" pitchFamily="34" charset="0"/>
              </a:rPr>
              <a:t>package</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com.test.junitmockito.mock</a:t>
            </a:r>
            <a:r>
              <a:rPr lang="en-IN" sz="1000" b="1" dirty="0">
                <a:solidFill>
                  <a:srgbClr val="000000"/>
                </a:solidFill>
                <a:latin typeface="Calibri" panose="020F0502020204030204" pitchFamily="34" charset="0"/>
                <a:cs typeface="Calibri" panose="020F0502020204030204" pitchFamily="34" charset="0"/>
              </a:rPr>
              <a:t>;</a:t>
            </a:r>
          </a:p>
          <a:p>
            <a:endParaRPr lang="en-IN" sz="1000" dirty="0">
              <a:latin typeface="Calibri" panose="020F0502020204030204" pitchFamily="34" charset="0"/>
              <a:cs typeface="Calibri" panose="020F0502020204030204" pitchFamily="34" charset="0"/>
            </a:endParaRP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org.junit.Assert</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org.junit.Before</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org.junit.Test</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static</a:t>
            </a:r>
            <a:r>
              <a:rPr lang="en-IN" sz="1000" b="1" dirty="0">
                <a:solidFill>
                  <a:srgbClr val="000000"/>
                </a:solidFill>
                <a:latin typeface="Calibri" panose="020F0502020204030204" pitchFamily="34" charset="0"/>
                <a:cs typeface="Calibri" panose="020F0502020204030204" pitchFamily="34" charset="0"/>
              </a:rPr>
              <a:t> </a:t>
            </a:r>
            <a:r>
              <a:rPr lang="en-IN" sz="1000" b="1" u="sng" dirty="0" err="1">
                <a:solidFill>
                  <a:srgbClr val="000000"/>
                </a:solidFill>
                <a:latin typeface="Calibri" panose="020F0502020204030204" pitchFamily="34" charset="0"/>
                <a:cs typeface="Calibri" panose="020F0502020204030204" pitchFamily="34" charset="0"/>
              </a:rPr>
              <a:t>org.mockito.Mockito.</a:t>
            </a:r>
            <a:r>
              <a:rPr lang="en-IN" sz="1000" b="1" i="1" u="sng" dirty="0" err="1">
                <a:solidFill>
                  <a:srgbClr val="000000"/>
                </a:solidFill>
                <a:latin typeface="Calibri" panose="020F0502020204030204" pitchFamily="34" charset="0"/>
                <a:cs typeface="Calibri" panose="020F0502020204030204" pitchFamily="34" charset="0"/>
              </a:rPr>
              <a:t>mock</a:t>
            </a:r>
            <a:r>
              <a:rPr lang="en-IN" sz="1000" b="1" i="1" u="sng"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static</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org.mockito.Mockito.</a:t>
            </a:r>
            <a:r>
              <a:rPr lang="en-IN" sz="1000" b="1" i="1" dirty="0" err="1">
                <a:solidFill>
                  <a:srgbClr val="000000"/>
                </a:solidFill>
                <a:latin typeface="Calibri" panose="020F0502020204030204" pitchFamily="34" charset="0"/>
                <a:cs typeface="Calibri" panose="020F0502020204030204" pitchFamily="34" charset="0"/>
              </a:rPr>
              <a:t>verify</a:t>
            </a:r>
            <a:r>
              <a:rPr lang="en-IN" sz="1000" b="1" i="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static</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org.mockito.Mockito.</a:t>
            </a:r>
            <a:r>
              <a:rPr lang="en-IN" sz="1000" b="1" i="1" dirty="0" err="1">
                <a:solidFill>
                  <a:srgbClr val="000000"/>
                </a:solidFill>
                <a:latin typeface="Calibri" panose="020F0502020204030204" pitchFamily="34" charset="0"/>
                <a:cs typeface="Calibri" panose="020F0502020204030204" pitchFamily="34" charset="0"/>
              </a:rPr>
              <a:t>when</a:t>
            </a:r>
            <a:r>
              <a:rPr lang="en-IN" sz="1000" b="1" i="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com.test.junitmockito.CalculatorService</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com.test.junitmockito.MathApplication</a:t>
            </a:r>
            <a:r>
              <a:rPr lang="en-IN" sz="1000" b="1" dirty="0">
                <a:solidFill>
                  <a:srgbClr val="000000"/>
                </a:solidFill>
                <a:latin typeface="Calibri" panose="020F0502020204030204" pitchFamily="34" charset="0"/>
                <a:cs typeface="Calibri" panose="020F0502020204030204" pitchFamily="34" charset="0"/>
              </a:rPr>
              <a:t>;</a:t>
            </a:r>
          </a:p>
          <a:p>
            <a:endParaRPr lang="en-IN" sz="1000" dirty="0">
              <a:latin typeface="Calibri" panose="020F0502020204030204" pitchFamily="34" charset="0"/>
              <a:cs typeface="Calibri" panose="020F0502020204030204" pitchFamily="34" charset="0"/>
            </a:endParaRPr>
          </a:p>
          <a:p>
            <a:r>
              <a:rPr lang="en-IN" sz="1000" b="1" dirty="0">
                <a:solidFill>
                  <a:srgbClr val="7F0055"/>
                </a:solidFill>
                <a:latin typeface="Calibri" panose="020F0502020204030204" pitchFamily="34" charset="0"/>
                <a:cs typeface="Calibri" panose="020F0502020204030204" pitchFamily="34" charset="0"/>
              </a:rPr>
              <a:t>public</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class</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MathApplicationTester</a:t>
            </a:r>
            <a:r>
              <a:rPr lang="en-IN" sz="1000" b="1" dirty="0">
                <a:solidFill>
                  <a:srgbClr val="000000"/>
                </a:solidFill>
                <a:latin typeface="Calibri" panose="020F0502020204030204" pitchFamily="34" charset="0"/>
                <a:cs typeface="Calibri" panose="020F0502020204030204" pitchFamily="34" charset="0"/>
              </a:rPr>
              <a:t> {</a:t>
            </a:r>
          </a:p>
          <a:p>
            <a:endParaRPr lang="en-IN" sz="1000" dirty="0">
              <a:latin typeface="Calibri" panose="020F0502020204030204" pitchFamily="34" charset="0"/>
              <a:cs typeface="Calibri" panose="020F0502020204030204" pitchFamily="34" charset="0"/>
            </a:endParaRPr>
          </a:p>
          <a:p>
            <a:r>
              <a:rPr lang="en-IN" sz="1000"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private</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MathApplication</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C0"/>
                </a:solidFill>
                <a:latin typeface="Calibri" panose="020F0502020204030204" pitchFamily="34" charset="0"/>
                <a:cs typeface="Calibri" panose="020F0502020204030204" pitchFamily="34" charset="0"/>
              </a:rPr>
              <a:t>mathApplication</a:t>
            </a:r>
            <a:r>
              <a:rPr lang="en-IN" sz="1000" b="1"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private</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CalculatorService</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C0"/>
                </a:solidFill>
                <a:latin typeface="Calibri" panose="020F0502020204030204" pitchFamily="34" charset="0"/>
                <a:cs typeface="Calibri" panose="020F0502020204030204" pitchFamily="34" charset="0"/>
              </a:rPr>
              <a:t>calcService</a:t>
            </a:r>
            <a:r>
              <a:rPr lang="en-IN" sz="1000" b="1" dirty="0">
                <a:solidFill>
                  <a:srgbClr val="000000"/>
                </a:solidFill>
                <a:latin typeface="Calibri" panose="020F0502020204030204" pitchFamily="34" charset="0"/>
                <a:cs typeface="Calibri" panose="020F0502020204030204" pitchFamily="34" charset="0"/>
              </a:rPr>
              <a:t>;</a:t>
            </a:r>
          </a:p>
          <a:p>
            <a:endParaRPr lang="en-IN" sz="1000" dirty="0">
              <a:latin typeface="Calibri" panose="020F0502020204030204" pitchFamily="34" charset="0"/>
              <a:cs typeface="Calibri" panose="020F0502020204030204" pitchFamily="34" charset="0"/>
            </a:endParaRPr>
          </a:p>
          <a:p>
            <a:r>
              <a:rPr lang="en-IN" sz="1000" dirty="0">
                <a:solidFill>
                  <a:srgbClr val="000000"/>
                </a:solidFill>
                <a:latin typeface="Calibri" panose="020F0502020204030204" pitchFamily="34" charset="0"/>
                <a:cs typeface="Calibri" panose="020F0502020204030204" pitchFamily="34" charset="0"/>
              </a:rPr>
              <a:t>   </a:t>
            </a:r>
            <a:r>
              <a:rPr lang="en-IN" sz="1000" dirty="0">
                <a:solidFill>
                  <a:srgbClr val="646464"/>
                </a:solidFill>
                <a:latin typeface="Calibri" panose="020F0502020204030204" pitchFamily="34" charset="0"/>
                <a:cs typeface="Calibri" panose="020F0502020204030204" pitchFamily="34" charset="0"/>
              </a:rPr>
              <a:t>@Before</a:t>
            </a:r>
          </a:p>
          <a:p>
            <a:r>
              <a:rPr lang="en-IN" sz="1000"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public</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void</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setUp</a:t>
            </a:r>
            <a:r>
              <a:rPr lang="en-IN" sz="1000" b="1"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      </a:t>
            </a:r>
            <a:r>
              <a:rPr lang="en-IN" sz="1000" dirty="0" err="1">
                <a:solidFill>
                  <a:srgbClr val="0000C0"/>
                </a:solidFill>
                <a:latin typeface="Calibri" panose="020F0502020204030204" pitchFamily="34" charset="0"/>
                <a:cs typeface="Calibri" panose="020F0502020204030204" pitchFamily="34" charset="0"/>
              </a:rPr>
              <a:t>mathApplication</a:t>
            </a:r>
            <a:r>
              <a:rPr lang="en-IN" sz="1000" dirty="0">
                <a:solidFill>
                  <a:srgbClr val="000000"/>
                </a:solidFill>
                <a:latin typeface="Calibri" panose="020F0502020204030204" pitchFamily="34" charset="0"/>
                <a:cs typeface="Calibri" panose="020F0502020204030204" pitchFamily="34" charset="0"/>
              </a:rPr>
              <a:t> = </a:t>
            </a:r>
            <a:r>
              <a:rPr lang="en-IN" sz="1000" b="1" dirty="0">
                <a:solidFill>
                  <a:srgbClr val="7F0055"/>
                </a:solidFill>
                <a:latin typeface="Calibri" panose="020F0502020204030204" pitchFamily="34" charset="0"/>
                <a:cs typeface="Calibri" panose="020F0502020204030204" pitchFamily="34" charset="0"/>
              </a:rPr>
              <a:t>new</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MathApplication</a:t>
            </a:r>
            <a:r>
              <a:rPr lang="en-IN" sz="1000" b="1"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      </a:t>
            </a:r>
            <a:r>
              <a:rPr lang="en-IN" sz="1000" dirty="0" err="1">
                <a:solidFill>
                  <a:srgbClr val="0000C0"/>
                </a:solidFill>
                <a:latin typeface="Calibri" panose="020F0502020204030204" pitchFamily="34" charset="0"/>
                <a:cs typeface="Calibri" panose="020F0502020204030204" pitchFamily="34" charset="0"/>
              </a:rPr>
              <a:t>calcService</a:t>
            </a:r>
            <a:r>
              <a:rPr lang="en-IN" sz="1000" dirty="0">
                <a:solidFill>
                  <a:srgbClr val="000000"/>
                </a:solidFill>
                <a:latin typeface="Calibri" panose="020F0502020204030204" pitchFamily="34" charset="0"/>
                <a:cs typeface="Calibri" panose="020F0502020204030204" pitchFamily="34" charset="0"/>
              </a:rPr>
              <a:t> = mock(</a:t>
            </a:r>
            <a:r>
              <a:rPr lang="en-IN" sz="1000" dirty="0" err="1">
                <a:solidFill>
                  <a:srgbClr val="000000"/>
                </a:solidFill>
                <a:latin typeface="Calibri" panose="020F0502020204030204" pitchFamily="34" charset="0"/>
                <a:cs typeface="Calibri" panose="020F0502020204030204" pitchFamily="34" charset="0"/>
              </a:rPr>
              <a:t>CalculatorService.</a:t>
            </a:r>
            <a:r>
              <a:rPr lang="en-IN" sz="1000" b="1" dirty="0" err="1">
                <a:solidFill>
                  <a:srgbClr val="7F0055"/>
                </a:solidFill>
                <a:latin typeface="Calibri" panose="020F0502020204030204" pitchFamily="34" charset="0"/>
                <a:cs typeface="Calibri" panose="020F0502020204030204" pitchFamily="34" charset="0"/>
              </a:rPr>
              <a:t>class</a:t>
            </a:r>
            <a:r>
              <a:rPr lang="en-IN" sz="1000" b="1"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      </a:t>
            </a:r>
            <a:r>
              <a:rPr lang="en-IN" sz="1000" dirty="0" err="1">
                <a:solidFill>
                  <a:srgbClr val="0000C0"/>
                </a:solidFill>
                <a:latin typeface="Calibri" panose="020F0502020204030204" pitchFamily="34" charset="0"/>
                <a:cs typeface="Calibri" panose="020F0502020204030204" pitchFamily="34" charset="0"/>
              </a:rPr>
              <a:t>mathApplication</a:t>
            </a:r>
            <a:r>
              <a:rPr lang="en-IN" sz="1000" dirty="0" err="1">
                <a:solidFill>
                  <a:srgbClr val="000000"/>
                </a:solidFill>
                <a:latin typeface="Calibri" panose="020F0502020204030204" pitchFamily="34" charset="0"/>
                <a:cs typeface="Calibri" panose="020F0502020204030204" pitchFamily="34" charset="0"/>
              </a:rPr>
              <a:t>.setCalculatorService</a:t>
            </a:r>
            <a:r>
              <a:rPr lang="en-IN" sz="1000" dirty="0">
                <a:solidFill>
                  <a:srgbClr val="000000"/>
                </a:solidFill>
                <a:latin typeface="Calibri" panose="020F0502020204030204" pitchFamily="34" charset="0"/>
                <a:cs typeface="Calibri" panose="020F0502020204030204" pitchFamily="34" charset="0"/>
              </a:rPr>
              <a:t>(</a:t>
            </a:r>
            <a:r>
              <a:rPr lang="en-IN" sz="1000" dirty="0" err="1">
                <a:solidFill>
                  <a:srgbClr val="0000C0"/>
                </a:solidFill>
                <a:latin typeface="Calibri" panose="020F0502020204030204" pitchFamily="34" charset="0"/>
                <a:cs typeface="Calibri" panose="020F0502020204030204" pitchFamily="34" charset="0"/>
              </a:rPr>
              <a:t>calcService</a:t>
            </a:r>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private</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CalculatorService</a:t>
            </a:r>
            <a:r>
              <a:rPr lang="en-IN" sz="1000" b="1" dirty="0">
                <a:solidFill>
                  <a:srgbClr val="000000"/>
                </a:solidFill>
                <a:latin typeface="Calibri" panose="020F0502020204030204" pitchFamily="34" charset="0"/>
                <a:cs typeface="Calibri" panose="020F0502020204030204" pitchFamily="34" charset="0"/>
              </a:rPr>
              <a:t> mock(Class&lt;</a:t>
            </a:r>
            <a:r>
              <a:rPr lang="en-IN" sz="1000" b="1" dirty="0" err="1">
                <a:solidFill>
                  <a:srgbClr val="000000"/>
                </a:solidFill>
                <a:latin typeface="Calibri" panose="020F0502020204030204" pitchFamily="34" charset="0"/>
                <a:cs typeface="Calibri" panose="020F0502020204030204" pitchFamily="34" charset="0"/>
              </a:rPr>
              <a:t>CalculatorService</a:t>
            </a:r>
            <a:r>
              <a:rPr lang="en-IN" sz="1000" b="1" dirty="0">
                <a:solidFill>
                  <a:srgbClr val="000000"/>
                </a:solidFill>
                <a:latin typeface="Calibri" panose="020F0502020204030204" pitchFamily="34" charset="0"/>
                <a:cs typeface="Calibri" panose="020F0502020204030204" pitchFamily="34" charset="0"/>
              </a:rPr>
              <a:t>&gt; </a:t>
            </a:r>
            <a:r>
              <a:rPr lang="en-IN" sz="1000" b="1" dirty="0">
                <a:solidFill>
                  <a:srgbClr val="6A3E3E"/>
                </a:solidFill>
                <a:latin typeface="Calibri" panose="020F0502020204030204" pitchFamily="34" charset="0"/>
                <a:cs typeface="Calibri" panose="020F0502020204030204" pitchFamily="34" charset="0"/>
              </a:rPr>
              <a:t>class1</a:t>
            </a:r>
            <a:r>
              <a:rPr lang="en-IN" sz="1000" b="1" dirty="0">
                <a:solidFill>
                  <a:srgbClr val="000000"/>
                </a:solidFill>
                <a:latin typeface="Calibri" panose="020F0502020204030204" pitchFamily="34" charset="0"/>
                <a:cs typeface="Calibri" panose="020F0502020204030204" pitchFamily="34" charset="0"/>
              </a:rPr>
              <a:t>) {</a:t>
            </a:r>
          </a:p>
          <a:p>
            <a:r>
              <a:rPr lang="en-IN" sz="1000" dirty="0">
                <a:solidFill>
                  <a:srgbClr val="3F7F5F"/>
                </a:solidFill>
                <a:latin typeface="Calibri" panose="020F0502020204030204" pitchFamily="34" charset="0"/>
                <a:cs typeface="Calibri" panose="020F0502020204030204" pitchFamily="34" charset="0"/>
              </a:rPr>
              <a:t>// </a:t>
            </a:r>
            <a:r>
              <a:rPr lang="en-IN" sz="1000" b="1" dirty="0">
                <a:solidFill>
                  <a:srgbClr val="7F9FBF"/>
                </a:solidFill>
                <a:latin typeface="Calibri" panose="020F0502020204030204" pitchFamily="34" charset="0"/>
                <a:cs typeface="Calibri" panose="020F0502020204030204" pitchFamily="34" charset="0"/>
              </a:rPr>
              <a:t>TODO</a:t>
            </a:r>
            <a:r>
              <a:rPr lang="en-IN" sz="1000" b="1" dirty="0">
                <a:solidFill>
                  <a:srgbClr val="3F7F5F"/>
                </a:solidFill>
                <a:latin typeface="Calibri" panose="020F0502020204030204" pitchFamily="34" charset="0"/>
                <a:cs typeface="Calibri" panose="020F0502020204030204" pitchFamily="34" charset="0"/>
              </a:rPr>
              <a:t> Auto-generated method stub</a:t>
            </a:r>
          </a:p>
          <a:p>
            <a:r>
              <a:rPr lang="en-IN" sz="1000" b="1" dirty="0">
                <a:solidFill>
                  <a:srgbClr val="7F0055"/>
                </a:solidFill>
                <a:latin typeface="Calibri" panose="020F0502020204030204" pitchFamily="34" charset="0"/>
                <a:cs typeface="Calibri" panose="020F0502020204030204" pitchFamily="34" charset="0"/>
              </a:rPr>
              <a:t>return</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null</a:t>
            </a:r>
            <a:r>
              <a:rPr lang="en-IN" sz="1000" b="1"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a:t>
            </a:r>
          </a:p>
          <a:p>
            <a:r>
              <a:rPr lang="en-IN" sz="1000" dirty="0">
                <a:solidFill>
                  <a:srgbClr val="646464"/>
                </a:solidFill>
                <a:latin typeface="Calibri" panose="020F0502020204030204" pitchFamily="34" charset="0"/>
                <a:cs typeface="Calibri" panose="020F0502020204030204" pitchFamily="34" charset="0"/>
              </a:rPr>
              <a:t>@Test</a:t>
            </a:r>
          </a:p>
          <a:p>
            <a:r>
              <a:rPr lang="en-IN" sz="1000"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public</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void</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testAddAndSubtract</a:t>
            </a:r>
            <a:r>
              <a:rPr lang="en-IN" sz="1000" b="1" dirty="0">
                <a:solidFill>
                  <a:srgbClr val="000000"/>
                </a:solidFill>
                <a:latin typeface="Calibri" panose="020F0502020204030204" pitchFamily="34" charset="0"/>
                <a:cs typeface="Calibri" panose="020F0502020204030204" pitchFamily="34" charset="0"/>
              </a:rPr>
              <a:t>(){</a:t>
            </a:r>
          </a:p>
          <a:p>
            <a:endParaRPr lang="en-IN" sz="1000" dirty="0">
              <a:latin typeface="Calibri" panose="020F0502020204030204" pitchFamily="34" charset="0"/>
              <a:cs typeface="Calibri" panose="020F0502020204030204" pitchFamily="34" charset="0"/>
            </a:endParaRPr>
          </a:p>
          <a:p>
            <a:r>
              <a:rPr lang="en-IN" sz="1000" dirty="0">
                <a:solidFill>
                  <a:srgbClr val="000000"/>
                </a:solidFill>
                <a:latin typeface="Calibri" panose="020F0502020204030204" pitchFamily="34" charset="0"/>
                <a:cs typeface="Calibri" panose="020F0502020204030204" pitchFamily="34" charset="0"/>
              </a:rPr>
              <a:t>      </a:t>
            </a:r>
            <a:r>
              <a:rPr lang="en-IN" sz="1000" dirty="0">
                <a:solidFill>
                  <a:srgbClr val="3F7F5F"/>
                </a:solidFill>
                <a:latin typeface="Calibri" panose="020F0502020204030204" pitchFamily="34" charset="0"/>
                <a:cs typeface="Calibri" panose="020F0502020204030204" pitchFamily="34" charset="0"/>
              </a:rPr>
              <a:t>//add the </a:t>
            </a:r>
            <a:r>
              <a:rPr lang="en-IN" sz="1000" dirty="0" err="1">
                <a:solidFill>
                  <a:srgbClr val="3F7F5F"/>
                </a:solidFill>
                <a:latin typeface="Calibri" panose="020F0502020204030204" pitchFamily="34" charset="0"/>
                <a:cs typeface="Calibri" panose="020F0502020204030204" pitchFamily="34" charset="0"/>
              </a:rPr>
              <a:t>behavior</a:t>
            </a:r>
            <a:r>
              <a:rPr lang="en-IN" sz="1000" dirty="0">
                <a:solidFill>
                  <a:srgbClr val="3F7F5F"/>
                </a:solidFill>
                <a:latin typeface="Calibri" panose="020F0502020204030204" pitchFamily="34" charset="0"/>
                <a:cs typeface="Calibri" panose="020F0502020204030204" pitchFamily="34" charset="0"/>
              </a:rPr>
              <a:t> to add numbers</a:t>
            </a:r>
          </a:p>
          <a:p>
            <a:r>
              <a:rPr lang="en-IN" sz="1000" dirty="0">
                <a:solidFill>
                  <a:srgbClr val="000000"/>
                </a:solidFill>
                <a:latin typeface="Calibri" panose="020F0502020204030204" pitchFamily="34" charset="0"/>
                <a:cs typeface="Calibri" panose="020F0502020204030204" pitchFamily="34" charset="0"/>
              </a:rPr>
              <a:t>      </a:t>
            </a:r>
            <a:r>
              <a:rPr lang="en-IN" sz="1000" i="1" dirty="0">
                <a:solidFill>
                  <a:srgbClr val="000000"/>
                </a:solidFill>
                <a:latin typeface="Calibri" panose="020F0502020204030204" pitchFamily="34" charset="0"/>
                <a:cs typeface="Calibri" panose="020F0502020204030204" pitchFamily="34" charset="0"/>
              </a:rPr>
              <a:t>when(</a:t>
            </a:r>
            <a:r>
              <a:rPr lang="en-IN" sz="1000" i="1" dirty="0" err="1">
                <a:solidFill>
                  <a:srgbClr val="0000C0"/>
                </a:solidFill>
                <a:latin typeface="Calibri" panose="020F0502020204030204" pitchFamily="34" charset="0"/>
                <a:cs typeface="Calibri" panose="020F0502020204030204" pitchFamily="34" charset="0"/>
              </a:rPr>
              <a:t>calcService</a:t>
            </a:r>
            <a:r>
              <a:rPr lang="en-IN" sz="1000" i="1" dirty="0" err="1">
                <a:solidFill>
                  <a:srgbClr val="000000"/>
                </a:solidFill>
                <a:latin typeface="Calibri" panose="020F0502020204030204" pitchFamily="34" charset="0"/>
                <a:cs typeface="Calibri" panose="020F0502020204030204" pitchFamily="34" charset="0"/>
              </a:rPr>
              <a:t>.add</a:t>
            </a:r>
            <a:r>
              <a:rPr lang="en-IN" sz="1000" i="1" dirty="0">
                <a:solidFill>
                  <a:srgbClr val="000000"/>
                </a:solidFill>
                <a:latin typeface="Calibri" panose="020F0502020204030204" pitchFamily="34" charset="0"/>
                <a:cs typeface="Calibri" panose="020F0502020204030204" pitchFamily="34" charset="0"/>
              </a:rPr>
              <a:t>(20.0,10.0)).</a:t>
            </a:r>
            <a:r>
              <a:rPr lang="en-IN" sz="1000" i="1" dirty="0" err="1">
                <a:solidFill>
                  <a:srgbClr val="000000"/>
                </a:solidFill>
                <a:latin typeface="Calibri" panose="020F0502020204030204" pitchFamily="34" charset="0"/>
                <a:cs typeface="Calibri" panose="020F0502020204030204" pitchFamily="34" charset="0"/>
              </a:rPr>
              <a:t>thenReturn</a:t>
            </a:r>
            <a:r>
              <a:rPr lang="en-IN" sz="1000" i="1" dirty="0">
                <a:solidFill>
                  <a:srgbClr val="000000"/>
                </a:solidFill>
                <a:latin typeface="Calibri" panose="020F0502020204030204" pitchFamily="34" charset="0"/>
                <a:cs typeface="Calibri" panose="020F0502020204030204" pitchFamily="34" charset="0"/>
              </a:rPr>
              <a:t>(30.0);</a:t>
            </a:r>
          </a:p>
          <a:p>
            <a:endParaRPr lang="en-IN" sz="1000" dirty="0">
              <a:latin typeface="Calibri" panose="020F0502020204030204" pitchFamily="34" charset="0"/>
              <a:cs typeface="Calibri" panose="020F0502020204030204" pitchFamily="34" charset="0"/>
            </a:endParaRPr>
          </a:p>
        </p:txBody>
      </p:sp>
      <p:sp>
        <p:nvSpPr>
          <p:cNvPr id="10" name="Oval 9">
            <a:extLst>
              <a:ext uri="{FF2B5EF4-FFF2-40B4-BE49-F238E27FC236}">
                <a16:creationId xmlns:a16="http://schemas.microsoft.com/office/drawing/2014/main" id="{5C50798C-6892-4E4D-B749-1017B04D1F3E}"/>
              </a:ext>
            </a:extLst>
          </p:cNvPr>
          <p:cNvSpPr/>
          <p:nvPr/>
        </p:nvSpPr>
        <p:spPr>
          <a:xfrm>
            <a:off x="952500" y="3657600"/>
            <a:ext cx="2057400" cy="1206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AA0FCF81-3AE0-4E37-B56F-9E2AD784C480}"/>
              </a:ext>
            </a:extLst>
          </p:cNvPr>
          <p:cNvCxnSpPr>
            <a:cxnSpLocks/>
          </p:cNvCxnSpPr>
          <p:nvPr/>
        </p:nvCxnSpPr>
        <p:spPr>
          <a:xfrm flipV="1">
            <a:off x="2971800" y="3810000"/>
            <a:ext cx="609600" cy="342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8006F98-AB8D-4522-89A7-CC2BD64E0B87}"/>
              </a:ext>
            </a:extLst>
          </p:cNvPr>
          <p:cNvSpPr txBox="1"/>
          <p:nvPr/>
        </p:nvSpPr>
        <p:spPr>
          <a:xfrm>
            <a:off x="2971800" y="3581400"/>
            <a:ext cx="1447800" cy="338554"/>
          </a:xfrm>
          <a:prstGeom prst="rect">
            <a:avLst/>
          </a:prstGeom>
          <a:noFill/>
        </p:spPr>
        <p:txBody>
          <a:bodyPr wrap="square" rtlCol="0">
            <a:spAutoFit/>
          </a:bodyPr>
          <a:lstStyle/>
          <a:p>
            <a:pPr algn="ctr"/>
            <a:r>
              <a:rPr lang="en-IN" sz="800" b="1" dirty="0"/>
              <a:t>Mocking </a:t>
            </a:r>
            <a:r>
              <a:rPr lang="en-IN" sz="800" b="1" dirty="0" err="1"/>
              <a:t>calculatorservice</a:t>
            </a:r>
            <a:r>
              <a:rPr lang="en-IN" sz="800" b="1" dirty="0"/>
              <a:t> object</a:t>
            </a:r>
          </a:p>
        </p:txBody>
      </p:sp>
    </p:spTree>
    <p:extLst>
      <p:ext uri="{BB962C8B-B14F-4D97-AF65-F5344CB8AC3E}">
        <p14:creationId xmlns:p14="http://schemas.microsoft.com/office/powerpoint/2010/main" val="1798618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2397-AB7D-47EC-AC7D-A0D61CC4AA20}"/>
              </a:ext>
            </a:extLst>
          </p:cNvPr>
          <p:cNvSpPr>
            <a:spLocks noGrp="1"/>
          </p:cNvSpPr>
          <p:nvPr>
            <p:ph type="title"/>
          </p:nvPr>
        </p:nvSpPr>
        <p:spPr/>
        <p:txBody>
          <a:bodyPr/>
          <a:lstStyle/>
          <a:p>
            <a:r>
              <a:rPr lang="en-IN" dirty="0"/>
              <a:t>Mock Object </a:t>
            </a:r>
            <a:r>
              <a:rPr lang="en-IN" dirty="0" err="1"/>
              <a:t>cotd</a:t>
            </a:r>
            <a:r>
              <a:rPr lang="en-IN" dirty="0"/>
              <a:t>..</a:t>
            </a:r>
          </a:p>
        </p:txBody>
      </p:sp>
      <p:sp>
        <p:nvSpPr>
          <p:cNvPr id="4" name="Content Placeholder 3">
            <a:extLst>
              <a:ext uri="{FF2B5EF4-FFF2-40B4-BE49-F238E27FC236}">
                <a16:creationId xmlns:a16="http://schemas.microsoft.com/office/drawing/2014/main" id="{5F15B510-5302-408C-B490-73BE0A27213A}"/>
              </a:ext>
            </a:extLst>
          </p:cNvPr>
          <p:cNvSpPr>
            <a:spLocks noGrp="1"/>
          </p:cNvSpPr>
          <p:nvPr>
            <p:ph idx="1"/>
          </p:nvPr>
        </p:nvSpPr>
        <p:spPr>
          <a:xfrm>
            <a:off x="457200" y="1600200"/>
            <a:ext cx="8229600" cy="4681282"/>
          </a:xfrm>
          <a:prstGeom prst="rect">
            <a:avLst/>
          </a:prstGeom>
        </p:spPr>
        <p:txBody>
          <a:bodyPr wrap="square">
            <a:spAutoFit/>
          </a:bodyPr>
          <a:lstStyle/>
          <a:p>
            <a:pPr marL="0" indent="0">
              <a:buNone/>
            </a:pPr>
            <a:r>
              <a:rPr lang="en-IN" sz="1050" b="0" dirty="0"/>
              <a:t>package </a:t>
            </a:r>
            <a:r>
              <a:rPr lang="en-IN" sz="1050" b="0" dirty="0" err="1"/>
              <a:t>com.test.junitmockito</a:t>
            </a:r>
            <a:r>
              <a:rPr lang="en-IN" sz="1050" b="0" dirty="0"/>
              <a:t>;</a:t>
            </a:r>
          </a:p>
          <a:p>
            <a:pPr marL="0" indent="0">
              <a:buNone/>
            </a:pPr>
            <a:r>
              <a:rPr lang="en-IN" sz="1050" b="0" dirty="0"/>
              <a:t>import </a:t>
            </a:r>
            <a:r>
              <a:rPr lang="en-IN" sz="1050" b="0" dirty="0" err="1"/>
              <a:t>org.junit.runner.JUnitCore</a:t>
            </a:r>
            <a:r>
              <a:rPr lang="en-IN" sz="1050" b="0" dirty="0"/>
              <a:t>;</a:t>
            </a:r>
          </a:p>
          <a:p>
            <a:pPr marL="0" indent="0">
              <a:buNone/>
            </a:pPr>
            <a:r>
              <a:rPr lang="en-IN" sz="1050" b="0" dirty="0"/>
              <a:t>import </a:t>
            </a:r>
            <a:r>
              <a:rPr lang="en-IN" sz="1050" b="0" dirty="0" err="1"/>
              <a:t>org.junit.runner.Result</a:t>
            </a:r>
            <a:r>
              <a:rPr lang="en-IN" sz="1050" b="0" dirty="0"/>
              <a:t>;</a:t>
            </a:r>
          </a:p>
          <a:p>
            <a:pPr marL="0" indent="0">
              <a:buNone/>
            </a:pPr>
            <a:r>
              <a:rPr lang="en-IN" sz="1050" b="0" dirty="0"/>
              <a:t>import </a:t>
            </a:r>
            <a:r>
              <a:rPr lang="en-IN" sz="1050" b="0" dirty="0" err="1"/>
              <a:t>org.junit.runner.notification.Failure</a:t>
            </a:r>
            <a:r>
              <a:rPr lang="en-IN" sz="1050" b="0" dirty="0"/>
              <a:t>;</a:t>
            </a:r>
          </a:p>
          <a:p>
            <a:pPr marL="0" indent="0">
              <a:buNone/>
            </a:pPr>
            <a:endParaRPr lang="en-IN" sz="1050" b="0" dirty="0"/>
          </a:p>
          <a:p>
            <a:pPr marL="0" indent="0">
              <a:buNone/>
            </a:pPr>
            <a:r>
              <a:rPr lang="en-IN" sz="1050" b="0" dirty="0"/>
              <a:t>import </a:t>
            </a:r>
            <a:r>
              <a:rPr lang="en-IN" sz="1050" b="0" dirty="0" err="1"/>
              <a:t>com.test.junitmockito.mock.MathApplicationTester</a:t>
            </a:r>
            <a:r>
              <a:rPr lang="en-IN" sz="1050" b="0" dirty="0"/>
              <a:t>;</a:t>
            </a:r>
          </a:p>
          <a:p>
            <a:pPr marL="0" indent="0">
              <a:buNone/>
            </a:pPr>
            <a:endParaRPr lang="en-IN" sz="1050" b="0" dirty="0"/>
          </a:p>
          <a:p>
            <a:pPr marL="0" indent="0">
              <a:buNone/>
            </a:pPr>
            <a:r>
              <a:rPr lang="en-IN" sz="1050" b="0" dirty="0"/>
              <a:t>public class </a:t>
            </a:r>
            <a:r>
              <a:rPr lang="en-IN" sz="1050" b="0" dirty="0" err="1"/>
              <a:t>TestRunner</a:t>
            </a:r>
            <a:r>
              <a:rPr lang="en-IN" sz="1050" b="0" dirty="0"/>
              <a:t> {</a:t>
            </a:r>
          </a:p>
          <a:p>
            <a:pPr marL="0" indent="0">
              <a:buNone/>
            </a:pPr>
            <a:r>
              <a:rPr lang="en-IN" sz="1050" b="0" dirty="0"/>
              <a:t>	</a:t>
            </a:r>
          </a:p>
          <a:p>
            <a:pPr marL="0" indent="0">
              <a:buNone/>
            </a:pPr>
            <a:r>
              <a:rPr lang="en-IN" sz="1050" b="0" dirty="0"/>
              <a:t> public static void main(String[] </a:t>
            </a:r>
            <a:r>
              <a:rPr lang="en-IN" sz="1050" b="0" dirty="0" err="1"/>
              <a:t>args</a:t>
            </a:r>
            <a:r>
              <a:rPr lang="en-IN" sz="1050" b="0" dirty="0"/>
              <a:t>) {</a:t>
            </a:r>
          </a:p>
          <a:p>
            <a:pPr marL="0" indent="0">
              <a:buNone/>
            </a:pPr>
            <a:r>
              <a:rPr lang="en-IN" sz="1050" b="0" dirty="0"/>
              <a:t>      Result </a:t>
            </a:r>
            <a:r>
              <a:rPr lang="en-IN" sz="1050" b="0" dirty="0" err="1"/>
              <a:t>result</a:t>
            </a:r>
            <a:r>
              <a:rPr lang="en-IN" sz="1050" b="0" dirty="0"/>
              <a:t> = </a:t>
            </a:r>
            <a:r>
              <a:rPr lang="en-IN" sz="1050" b="0" dirty="0" err="1"/>
              <a:t>JUnitCore.runClasses</a:t>
            </a:r>
            <a:r>
              <a:rPr lang="en-IN" sz="1050" b="0" dirty="0"/>
              <a:t>(</a:t>
            </a:r>
            <a:r>
              <a:rPr lang="en-IN" sz="1050" b="0" dirty="0" err="1"/>
              <a:t>MathApplicationTester.class</a:t>
            </a:r>
            <a:r>
              <a:rPr lang="en-IN" sz="1050" b="0" dirty="0"/>
              <a:t>);</a:t>
            </a:r>
          </a:p>
          <a:p>
            <a:pPr marL="0" indent="0">
              <a:buNone/>
            </a:pPr>
            <a:r>
              <a:rPr lang="en-IN" sz="1050" b="0" dirty="0"/>
              <a:t>		      </a:t>
            </a:r>
          </a:p>
          <a:p>
            <a:pPr marL="0" indent="0">
              <a:buNone/>
            </a:pPr>
            <a:r>
              <a:rPr lang="en-IN" sz="1050" b="0" dirty="0"/>
              <a:t>      for (Failure </a:t>
            </a:r>
            <a:r>
              <a:rPr lang="en-IN" sz="1050" b="0" dirty="0" err="1"/>
              <a:t>failure</a:t>
            </a:r>
            <a:r>
              <a:rPr lang="en-IN" sz="1050" b="0" dirty="0"/>
              <a:t> : </a:t>
            </a:r>
            <a:r>
              <a:rPr lang="en-IN" sz="1050" b="0" dirty="0" err="1"/>
              <a:t>result.getFailures</a:t>
            </a:r>
            <a:r>
              <a:rPr lang="en-IN" sz="1050" b="0" dirty="0"/>
              <a:t>()) {</a:t>
            </a:r>
          </a:p>
          <a:p>
            <a:pPr marL="0" indent="0">
              <a:buNone/>
            </a:pPr>
            <a:r>
              <a:rPr lang="en-IN" sz="1050" b="0" dirty="0"/>
              <a:t>         </a:t>
            </a:r>
            <a:r>
              <a:rPr lang="en-IN" sz="1050" b="0" dirty="0" err="1"/>
              <a:t>System.out.println</a:t>
            </a:r>
            <a:r>
              <a:rPr lang="en-IN" sz="1050" b="0" dirty="0"/>
              <a:t>(</a:t>
            </a:r>
            <a:r>
              <a:rPr lang="en-IN" sz="1050" b="0" dirty="0" err="1"/>
              <a:t>failure.toString</a:t>
            </a:r>
            <a:r>
              <a:rPr lang="en-IN" sz="1050" b="0" dirty="0"/>
              <a:t>());</a:t>
            </a:r>
          </a:p>
          <a:p>
            <a:pPr marL="0" indent="0">
              <a:buNone/>
            </a:pPr>
            <a:r>
              <a:rPr lang="en-IN" sz="1050" b="0" dirty="0"/>
              <a:t>      }</a:t>
            </a:r>
          </a:p>
          <a:p>
            <a:pPr marL="0" indent="0">
              <a:buNone/>
            </a:pPr>
            <a:r>
              <a:rPr lang="en-IN" sz="1050" b="0" dirty="0"/>
              <a:t>      </a:t>
            </a:r>
            <a:r>
              <a:rPr lang="en-IN" sz="1050" b="0" dirty="0" err="1"/>
              <a:t>System.out.println</a:t>
            </a:r>
            <a:r>
              <a:rPr lang="en-IN" sz="1050" b="0" dirty="0"/>
              <a:t>(</a:t>
            </a:r>
            <a:r>
              <a:rPr lang="en-IN" sz="1050" b="0" dirty="0" err="1"/>
              <a:t>result.wasSuccessful</a:t>
            </a:r>
            <a:r>
              <a:rPr lang="en-IN" sz="1050" b="0" dirty="0"/>
              <a:t>());</a:t>
            </a:r>
          </a:p>
          <a:p>
            <a:pPr marL="0" indent="0">
              <a:buNone/>
            </a:pPr>
            <a:r>
              <a:rPr lang="en-IN" sz="1050" b="0" dirty="0"/>
              <a:t>   }</a:t>
            </a:r>
          </a:p>
          <a:p>
            <a:pPr marL="0" indent="0">
              <a:buNone/>
            </a:pPr>
            <a:r>
              <a:rPr lang="en-IN" sz="1050" b="0" dirty="0"/>
              <a:t>}  	</a:t>
            </a:r>
          </a:p>
          <a:p>
            <a:pPr marL="0" indent="0">
              <a:buNone/>
            </a:pPr>
            <a:endParaRPr lang="en-IN" sz="1050" b="0" dirty="0"/>
          </a:p>
          <a:p>
            <a:pPr marL="0" indent="0">
              <a:buNone/>
            </a:pPr>
            <a:r>
              <a:rPr lang="en-IN" sz="1050" b="0" dirty="0"/>
              <a:t>In </a:t>
            </a:r>
            <a:r>
              <a:rPr lang="en-IN" sz="1050" b="0" dirty="0" err="1"/>
              <a:t>MathApplication</a:t>
            </a:r>
            <a:r>
              <a:rPr lang="en-IN" sz="1050" b="0" dirty="0"/>
              <a:t> Tester file we use Calculator service class object for mocking and </a:t>
            </a:r>
            <a:r>
              <a:rPr lang="en-IN" sz="1050" b="0" dirty="0" err="1"/>
              <a:t>TestRuner</a:t>
            </a:r>
            <a:r>
              <a:rPr lang="en-IN" sz="1050" b="0" dirty="0"/>
              <a:t> class is storing the result of </a:t>
            </a:r>
            <a:r>
              <a:rPr lang="en-IN" sz="1050" b="0" dirty="0" err="1"/>
              <a:t>MathApplicationTester</a:t>
            </a:r>
            <a:r>
              <a:rPr lang="en-IN" sz="1050" b="0" dirty="0"/>
              <a:t> class in result object.</a:t>
            </a:r>
          </a:p>
          <a:p>
            <a:pPr marL="0" indent="0">
              <a:buNone/>
            </a:pPr>
            <a:r>
              <a:rPr lang="en-IN" sz="1050" b="0" dirty="0"/>
              <a:t>When  we run above </a:t>
            </a:r>
            <a:r>
              <a:rPr lang="en-IN" sz="1050" b="0" dirty="0" err="1"/>
              <a:t>TestRunner</a:t>
            </a:r>
            <a:r>
              <a:rPr lang="en-IN" sz="1050" b="0" dirty="0"/>
              <a:t> file we get output as</a:t>
            </a:r>
          </a:p>
          <a:p>
            <a:pPr marL="0" indent="0">
              <a:buNone/>
            </a:pPr>
            <a:endParaRPr lang="en-IN" sz="1050" b="0" dirty="0"/>
          </a:p>
          <a:p>
            <a:pPr marL="0" indent="0">
              <a:buNone/>
            </a:pPr>
            <a:r>
              <a:rPr lang="en-IN" sz="1050" b="0" dirty="0"/>
              <a:t>true</a:t>
            </a:r>
          </a:p>
        </p:txBody>
      </p:sp>
    </p:spTree>
    <p:extLst>
      <p:ext uri="{BB962C8B-B14F-4D97-AF65-F5344CB8AC3E}">
        <p14:creationId xmlns:p14="http://schemas.microsoft.com/office/powerpoint/2010/main" val="3216566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FBC1-A683-4BCB-9402-51378720EEB8}"/>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8063FC36-F27F-4947-AD12-11471B77B546}"/>
              </a:ext>
            </a:extLst>
          </p:cNvPr>
          <p:cNvSpPr>
            <a:spLocks noGrp="1"/>
          </p:cNvSpPr>
          <p:nvPr>
            <p:ph idx="1"/>
          </p:nvPr>
        </p:nvSpPr>
        <p:spPr/>
        <p:txBody>
          <a:bodyPr>
            <a:normAutofit/>
          </a:bodyPr>
          <a:lstStyle/>
          <a:p>
            <a:pPr marL="0" indent="0">
              <a:buNone/>
            </a:pPr>
            <a:r>
              <a:rPr lang="en-US" sz="1800" dirty="0"/>
              <a:t>In this Module, we have learnt the following:</a:t>
            </a:r>
          </a:p>
          <a:p>
            <a:pPr>
              <a:buFont typeface="Wingdings" panose="05000000000000000000" pitchFamily="2" charset="2"/>
              <a:buChar char="ü"/>
            </a:pPr>
            <a:r>
              <a:rPr lang="en-US" sz="1800" b="0" dirty="0"/>
              <a:t>Writing a Tests</a:t>
            </a:r>
          </a:p>
          <a:p>
            <a:pPr>
              <a:buFont typeface="Wingdings" panose="05000000000000000000" pitchFamily="2" charset="2"/>
              <a:buChar char="ü"/>
            </a:pPr>
            <a:r>
              <a:rPr lang="en-US" sz="1800" b="0" dirty="0"/>
              <a:t>Using Assertion</a:t>
            </a:r>
          </a:p>
          <a:p>
            <a:pPr>
              <a:buFont typeface="Wingdings" panose="05000000000000000000" pitchFamily="2" charset="2"/>
              <a:buChar char="ü"/>
            </a:pPr>
            <a:r>
              <a:rPr lang="en-US" sz="1800" b="0" dirty="0"/>
              <a:t>Execution Procedure</a:t>
            </a:r>
          </a:p>
          <a:p>
            <a:pPr>
              <a:buFont typeface="Wingdings" panose="05000000000000000000" pitchFamily="2" charset="2"/>
              <a:buChar char="ü"/>
            </a:pPr>
            <a:r>
              <a:rPr lang="en-US" sz="1800" b="0" dirty="0"/>
              <a:t>Executing Tests</a:t>
            </a:r>
          </a:p>
          <a:p>
            <a:pPr>
              <a:buFont typeface="Wingdings" panose="05000000000000000000" pitchFamily="2" charset="2"/>
              <a:buChar char="ü"/>
            </a:pPr>
            <a:r>
              <a:rPr lang="en-US" sz="1800" b="0" dirty="0"/>
              <a:t>Suite Test</a:t>
            </a:r>
          </a:p>
          <a:p>
            <a:pPr>
              <a:buFont typeface="Wingdings" panose="05000000000000000000" pitchFamily="2" charset="2"/>
              <a:buChar char="ü"/>
            </a:pPr>
            <a:r>
              <a:rPr lang="en-US" sz="1800" b="0" dirty="0"/>
              <a:t>Ignore Test</a:t>
            </a:r>
          </a:p>
          <a:p>
            <a:pPr>
              <a:buFont typeface="Wingdings" panose="05000000000000000000" pitchFamily="2" charset="2"/>
              <a:buChar char="ü"/>
            </a:pPr>
            <a:r>
              <a:rPr lang="en-US" sz="1800" b="0" dirty="0"/>
              <a:t>Time Test</a:t>
            </a:r>
          </a:p>
          <a:p>
            <a:pPr>
              <a:buFont typeface="Wingdings" panose="05000000000000000000" pitchFamily="2" charset="2"/>
              <a:buChar char="ü"/>
            </a:pPr>
            <a:r>
              <a:rPr lang="en-US" sz="1800" b="0" dirty="0"/>
              <a:t>Exceptions Test</a:t>
            </a:r>
          </a:p>
          <a:p>
            <a:pPr>
              <a:buFont typeface="Wingdings" panose="05000000000000000000" pitchFamily="2" charset="2"/>
              <a:buChar char="ü"/>
            </a:pPr>
            <a:r>
              <a:rPr lang="en-US" sz="1800" b="0" dirty="0"/>
              <a:t>Parameterized Test</a:t>
            </a:r>
          </a:p>
          <a:p>
            <a:pPr>
              <a:buFont typeface="Wingdings" panose="05000000000000000000" pitchFamily="2" charset="2"/>
              <a:buChar char="ü"/>
            </a:pPr>
            <a:r>
              <a:rPr lang="en-US" sz="1800" b="0" dirty="0"/>
              <a:t>Plug with Ant</a:t>
            </a:r>
          </a:p>
          <a:p>
            <a:pPr>
              <a:buFont typeface="Wingdings" panose="05000000000000000000" pitchFamily="2" charset="2"/>
              <a:buChar char="ü"/>
            </a:pPr>
            <a:r>
              <a:rPr lang="en-US" sz="1800" b="0" dirty="0"/>
              <a:t>Plug with Eclipse</a:t>
            </a:r>
          </a:p>
          <a:p>
            <a:pPr>
              <a:buFont typeface="Wingdings" panose="05000000000000000000" pitchFamily="2" charset="2"/>
              <a:buChar char="ü"/>
            </a:pPr>
            <a:r>
              <a:rPr lang="en-US" sz="1800" b="0" dirty="0"/>
              <a:t>Extensions</a:t>
            </a:r>
          </a:p>
          <a:p>
            <a:pPr marL="0" indent="0">
              <a:buNone/>
            </a:pPr>
            <a:endParaRPr lang="en-IN" sz="1800" dirty="0"/>
          </a:p>
        </p:txBody>
      </p:sp>
    </p:spTree>
    <p:extLst>
      <p:ext uri="{BB962C8B-B14F-4D97-AF65-F5344CB8AC3E}">
        <p14:creationId xmlns:p14="http://schemas.microsoft.com/office/powerpoint/2010/main" val="3621199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E2A4-F4F5-4BFF-A679-F13BFFCB80F5}"/>
              </a:ext>
            </a:extLst>
          </p:cNvPr>
          <p:cNvSpPr>
            <a:spLocks noGrp="1"/>
          </p:cNvSpPr>
          <p:nvPr>
            <p:ph type="title"/>
          </p:nvPr>
        </p:nvSpPr>
        <p:spPr/>
        <p:txBody>
          <a:bodyPr/>
          <a:lstStyle/>
          <a:p>
            <a:r>
              <a:rPr lang="en-IN" dirty="0"/>
              <a:t>Demo: Writing a Test </a:t>
            </a:r>
            <a:r>
              <a:rPr lang="en-US" dirty="0"/>
              <a:t>Cont..</a:t>
            </a:r>
          </a:p>
        </p:txBody>
      </p:sp>
      <p:pic>
        <p:nvPicPr>
          <p:cNvPr id="4" name="Picture 3">
            <a:extLst>
              <a:ext uri="{FF2B5EF4-FFF2-40B4-BE49-F238E27FC236}">
                <a16:creationId xmlns:a16="http://schemas.microsoft.com/office/drawing/2014/main" id="{F9DE0681-E5F8-42A3-8C1D-8D42A016D9BC}"/>
              </a:ext>
            </a:extLst>
          </p:cNvPr>
          <p:cNvPicPr>
            <a:picLocks noChangeAspect="1"/>
          </p:cNvPicPr>
          <p:nvPr/>
        </p:nvPicPr>
        <p:blipFill rotWithShape="1">
          <a:blip r:embed="rId2"/>
          <a:srcRect l="39166" t="9980" r="45833" b="64823"/>
          <a:stretch/>
        </p:blipFill>
        <p:spPr>
          <a:xfrm>
            <a:off x="685800" y="1828800"/>
            <a:ext cx="1752600" cy="1676400"/>
          </a:xfrm>
          <a:prstGeom prst="rect">
            <a:avLst/>
          </a:prstGeom>
        </p:spPr>
      </p:pic>
      <p:sp>
        <p:nvSpPr>
          <p:cNvPr id="6" name="TextBox 5">
            <a:extLst>
              <a:ext uri="{FF2B5EF4-FFF2-40B4-BE49-F238E27FC236}">
                <a16:creationId xmlns:a16="http://schemas.microsoft.com/office/drawing/2014/main" id="{22D63C0D-FB8A-436C-A8B3-9328E52CE0CC}"/>
              </a:ext>
            </a:extLst>
          </p:cNvPr>
          <p:cNvSpPr txBox="1"/>
          <p:nvPr/>
        </p:nvSpPr>
        <p:spPr>
          <a:xfrm>
            <a:off x="457200" y="1066800"/>
            <a:ext cx="4572000" cy="646331"/>
          </a:xfrm>
          <a:prstGeom prst="rect">
            <a:avLst/>
          </a:prstGeom>
          <a:noFill/>
        </p:spPr>
        <p:txBody>
          <a:bodyPr wrap="square" rtlCol="0">
            <a:spAutoFit/>
          </a:bodyPr>
          <a:lstStyle/>
          <a:p>
            <a:r>
              <a:rPr lang="en-IN" dirty="0"/>
              <a:t>If Class path is not set to test package configure it via build path libraries</a:t>
            </a:r>
          </a:p>
        </p:txBody>
      </p:sp>
      <p:sp>
        <p:nvSpPr>
          <p:cNvPr id="7" name="Rectangle 6">
            <a:extLst>
              <a:ext uri="{FF2B5EF4-FFF2-40B4-BE49-F238E27FC236}">
                <a16:creationId xmlns:a16="http://schemas.microsoft.com/office/drawing/2014/main" id="{14930455-39F6-4C15-B385-0BABDDA98EB8}"/>
              </a:ext>
            </a:extLst>
          </p:cNvPr>
          <p:cNvSpPr/>
          <p:nvPr/>
        </p:nvSpPr>
        <p:spPr>
          <a:xfrm>
            <a:off x="457200" y="3505200"/>
            <a:ext cx="3398874" cy="2893100"/>
          </a:xfrm>
          <a:prstGeom prst="rect">
            <a:avLst/>
          </a:prstGeom>
        </p:spPr>
        <p:txBody>
          <a:bodyPr wrap="square">
            <a:spAutoFit/>
          </a:bodyPr>
          <a:lstStyle/>
          <a:p>
            <a:r>
              <a:rPr lang="en-IN" sz="1400" b="1" dirty="0">
                <a:latin typeface="Calibri" panose="020F0502020204030204" pitchFamily="34" charset="0"/>
                <a:cs typeface="Calibri" panose="020F0502020204030204" pitchFamily="34" charset="0"/>
              </a:rPr>
              <a:t>Create Calculation.java file</a:t>
            </a:r>
          </a:p>
          <a:p>
            <a:endParaRPr lang="en-IN" sz="1400" b="1" dirty="0">
              <a:solidFill>
                <a:srgbClr val="7F0055"/>
              </a:solidFill>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package</a:t>
            </a:r>
            <a:r>
              <a:rPr lang="en-IN" sz="1400" b="1" dirty="0">
                <a:solidFill>
                  <a:srgbClr val="000000"/>
                </a:solidFill>
                <a:latin typeface="Calibri" panose="020F0502020204030204" pitchFamily="34" charset="0"/>
                <a:cs typeface="Calibri" panose="020F0502020204030204" pitchFamily="34" charset="0"/>
              </a:rPr>
              <a:t> math;</a:t>
            </a:r>
          </a:p>
          <a:p>
            <a:endParaRPr lang="en-IN" sz="1400" dirty="0">
              <a:latin typeface="Calibri" panose="020F0502020204030204" pitchFamily="34" charset="0"/>
              <a:cs typeface="Calibri" panose="020F0502020204030204" pitchFamily="34" charset="0"/>
            </a:endParaRP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class</a:t>
            </a:r>
            <a:r>
              <a:rPr lang="en-IN" sz="1400" b="1" dirty="0">
                <a:solidFill>
                  <a:srgbClr val="000000"/>
                </a:solidFill>
                <a:latin typeface="Calibri" panose="020F0502020204030204" pitchFamily="34" charset="0"/>
                <a:cs typeface="Calibri" panose="020F0502020204030204" pitchFamily="34" charset="0"/>
              </a:rPr>
              <a:t> Calculation {</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static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add(</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6A3E3E"/>
                </a:solidFill>
                <a:latin typeface="Calibri" panose="020F0502020204030204" pitchFamily="34" charset="0"/>
                <a:cs typeface="Calibri" panose="020F0502020204030204" pitchFamily="34" charset="0"/>
              </a:rPr>
              <a:t>a</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6A3E3E"/>
                </a:solidFill>
                <a:latin typeface="Calibri" panose="020F0502020204030204" pitchFamily="34" charset="0"/>
                <a:cs typeface="Calibri" panose="020F0502020204030204" pitchFamily="34" charset="0"/>
              </a:rPr>
              <a:t>b</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6A3E3E"/>
                </a:solidFill>
                <a:latin typeface="Calibri" panose="020F0502020204030204" pitchFamily="34" charset="0"/>
                <a:cs typeface="Calibri" panose="020F0502020204030204" pitchFamily="34" charset="0"/>
              </a:rPr>
              <a:t>a</a:t>
            </a:r>
            <a:r>
              <a:rPr lang="en-IN" sz="1400" b="1" dirty="0">
                <a:solidFill>
                  <a:srgbClr val="000000"/>
                </a:solidFill>
                <a:latin typeface="Calibri" panose="020F0502020204030204" pitchFamily="34" charset="0"/>
                <a:cs typeface="Calibri" panose="020F0502020204030204" pitchFamily="34" charset="0"/>
              </a:rPr>
              <a:t> + </a:t>
            </a:r>
            <a:r>
              <a:rPr lang="en-IN" sz="1400" b="1" dirty="0">
                <a:solidFill>
                  <a:srgbClr val="6A3E3E"/>
                </a:solidFill>
                <a:latin typeface="Calibri" panose="020F0502020204030204" pitchFamily="34" charset="0"/>
                <a:cs typeface="Calibri" panose="020F0502020204030204" pitchFamily="34" charset="0"/>
              </a:rPr>
              <a:t>b</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static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sub(</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6A3E3E"/>
                </a:solidFill>
                <a:latin typeface="Calibri" panose="020F0502020204030204" pitchFamily="34" charset="0"/>
                <a:cs typeface="Calibri" panose="020F0502020204030204" pitchFamily="34" charset="0"/>
              </a:rPr>
              <a:t>a</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int</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6A3E3E"/>
                </a:solidFill>
                <a:latin typeface="Calibri" panose="020F0502020204030204" pitchFamily="34" charset="0"/>
                <a:cs typeface="Calibri" panose="020F0502020204030204" pitchFamily="34" charset="0"/>
              </a:rPr>
              <a:t>b</a:t>
            </a:r>
            <a:r>
              <a:rPr lang="en-IN" sz="1400" b="1" dirty="0">
                <a:solidFill>
                  <a:srgbClr val="000000"/>
                </a:solidFill>
                <a:latin typeface="Calibri" panose="020F0502020204030204" pitchFamily="34" charset="0"/>
                <a:cs typeface="Calibri" panose="020F0502020204030204" pitchFamily="34" charset="0"/>
              </a:rPr>
              <a:t>) {</a:t>
            </a:r>
          </a:p>
          <a:p>
            <a:r>
              <a:rPr lang="en-IN" sz="1400" b="1" dirty="0">
                <a:solidFill>
                  <a:srgbClr val="7F0055"/>
                </a:solidFill>
                <a:latin typeface="Calibri" panose="020F0502020204030204" pitchFamily="34" charset="0"/>
                <a:cs typeface="Calibri" panose="020F0502020204030204" pitchFamily="34" charset="0"/>
              </a:rPr>
              <a:t>return</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6A3E3E"/>
                </a:solidFill>
                <a:latin typeface="Calibri" panose="020F0502020204030204" pitchFamily="34" charset="0"/>
                <a:cs typeface="Calibri" panose="020F0502020204030204" pitchFamily="34" charset="0"/>
              </a:rPr>
              <a:t>a</a:t>
            </a:r>
            <a:r>
              <a:rPr lang="en-IN" sz="1400" b="1" dirty="0">
                <a:solidFill>
                  <a:srgbClr val="000000"/>
                </a:solidFill>
                <a:latin typeface="Calibri" panose="020F0502020204030204" pitchFamily="34" charset="0"/>
                <a:cs typeface="Calibri" panose="020F0502020204030204" pitchFamily="34" charset="0"/>
              </a:rPr>
              <a:t> - </a:t>
            </a:r>
            <a:r>
              <a:rPr lang="en-IN" sz="1400" b="1" dirty="0">
                <a:solidFill>
                  <a:srgbClr val="6A3E3E"/>
                </a:solidFill>
                <a:latin typeface="Calibri" panose="020F0502020204030204" pitchFamily="34" charset="0"/>
                <a:cs typeface="Calibri" panose="020F0502020204030204" pitchFamily="34" charset="0"/>
              </a:rPr>
              <a:t>b</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BA196C21-D225-466B-B46F-A7AB47D95679}"/>
              </a:ext>
            </a:extLst>
          </p:cNvPr>
          <p:cNvSpPr/>
          <p:nvPr/>
        </p:nvSpPr>
        <p:spPr>
          <a:xfrm>
            <a:off x="4343400" y="1215056"/>
            <a:ext cx="4572000" cy="5632311"/>
          </a:xfrm>
          <a:prstGeom prst="rect">
            <a:avLst/>
          </a:prstGeom>
        </p:spPr>
        <p:txBody>
          <a:bodyPr>
            <a:spAutoFit/>
          </a:bodyPr>
          <a:lstStyle/>
          <a:p>
            <a:r>
              <a:rPr lang="en-IN" sz="1200" dirty="0">
                <a:latin typeface="Calibri" panose="020F0502020204030204" pitchFamily="34" charset="0"/>
                <a:cs typeface="Calibri" panose="020F0502020204030204" pitchFamily="34" charset="0"/>
              </a:rPr>
              <a:t>Create </a:t>
            </a:r>
            <a:r>
              <a:rPr lang="en-IN" sz="1200" dirty="0" err="1">
                <a:latin typeface="Calibri" panose="020F0502020204030204" pitchFamily="34" charset="0"/>
                <a:cs typeface="Calibri" panose="020F0502020204030204" pitchFamily="34" charset="0"/>
              </a:rPr>
              <a:t>MathApp</a:t>
            </a:r>
            <a:r>
              <a:rPr lang="en-IN" sz="1200" dirty="0">
                <a:latin typeface="Calibri" panose="020F0502020204030204" pitchFamily="34" charset="0"/>
                <a:cs typeface="Calibri" panose="020F0502020204030204" pitchFamily="34" charset="0"/>
              </a:rPr>
              <a:t> which extends </a:t>
            </a:r>
            <a:r>
              <a:rPr lang="en-IN" sz="1200" dirty="0" err="1">
                <a:latin typeface="Calibri" panose="020F0502020204030204" pitchFamily="34" charset="0"/>
                <a:cs typeface="Calibri" panose="020F0502020204030204" pitchFamily="34" charset="0"/>
              </a:rPr>
              <a:t>TestCase</a:t>
            </a:r>
            <a:endParaRPr lang="en-IN" sz="1200" dirty="0">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u="sng" dirty="0" err="1">
                <a:solidFill>
                  <a:srgbClr val="000000"/>
                </a:solidFill>
                <a:latin typeface="Calibri" panose="020F0502020204030204" pitchFamily="34" charset="0"/>
                <a:cs typeface="Calibri" panose="020F0502020204030204" pitchFamily="34" charset="0"/>
              </a:rPr>
              <a:t>org.junit.Assert</a:t>
            </a:r>
            <a:r>
              <a:rPr lang="en-IN" sz="1200" b="1" u="sng"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u="sng" dirty="0" err="1">
                <a:solidFill>
                  <a:srgbClr val="000000"/>
                </a:solidFill>
                <a:latin typeface="Calibri" panose="020F0502020204030204" pitchFamily="34" charset="0"/>
                <a:cs typeface="Calibri" panose="020F0502020204030204" pitchFamily="34" charset="0"/>
              </a:rPr>
              <a:t>org.junit.After</a:t>
            </a:r>
            <a:r>
              <a:rPr lang="en-IN" sz="1200" b="1" u="sng"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u="sng" dirty="0" err="1">
                <a:solidFill>
                  <a:srgbClr val="000000"/>
                </a:solidFill>
                <a:latin typeface="Calibri" panose="020F0502020204030204" pitchFamily="34" charset="0"/>
                <a:cs typeface="Calibri" panose="020F0502020204030204" pitchFamily="34" charset="0"/>
              </a:rPr>
              <a:t>org.junit.Before</a:t>
            </a:r>
            <a:r>
              <a:rPr lang="en-IN" sz="1200" b="1" u="sng"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u="sng" dirty="0" err="1">
                <a:solidFill>
                  <a:srgbClr val="000000"/>
                </a:solidFill>
                <a:latin typeface="Calibri" panose="020F0502020204030204" pitchFamily="34" charset="0"/>
                <a:cs typeface="Calibri" panose="020F0502020204030204" pitchFamily="34" charset="0"/>
              </a:rPr>
              <a:t>org.junit.Test</a:t>
            </a:r>
            <a:r>
              <a:rPr lang="en-IN" sz="1200" b="1" u="sng"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junit.framework.TestCase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math.Calculation</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MathApp</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extends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TestCase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0000C0"/>
                </a:solidFill>
                <a:latin typeface="Calibri" panose="020F0502020204030204" pitchFamily="34" charset="0"/>
                <a:cs typeface="Calibri" panose="020F0502020204030204" pitchFamily="34" charset="0"/>
              </a:rPr>
              <a:t>value1</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0000C0"/>
                </a:solidFill>
                <a:latin typeface="Calibri" panose="020F0502020204030204" pitchFamily="34" charset="0"/>
                <a:cs typeface="Calibri" panose="020F0502020204030204" pitchFamily="34" charset="0"/>
              </a:rPr>
              <a:t>value2</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MathApp</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testName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super</a:t>
            </a:r>
            <a:r>
              <a:rPr lang="en-IN" sz="1200" b="1" dirty="0">
                <a:solidFill>
                  <a:srgbClr val="000000"/>
                </a:solidFill>
                <a:latin typeface="Calibri" panose="020F0502020204030204" pitchFamily="34" charset="0"/>
                <a:cs typeface="Calibri" panose="020F0502020204030204" pitchFamily="34" charset="0"/>
              </a:rPr>
              <a:t>(</a:t>
            </a:r>
            <a:r>
              <a:rPr lang="en-IN" sz="1200" b="1" dirty="0" err="1">
                <a:solidFill>
                  <a:srgbClr val="6A3E3E"/>
                </a:solidFill>
                <a:latin typeface="Calibri" panose="020F0502020204030204" pitchFamily="34" charset="0"/>
                <a:cs typeface="Calibri" panose="020F0502020204030204" pitchFamily="34" charset="0"/>
              </a:rPr>
              <a:t>testName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protected</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setUp</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throws</a:t>
            </a:r>
            <a:r>
              <a:rPr lang="en-IN" sz="1200" b="1" dirty="0">
                <a:solidFill>
                  <a:srgbClr val="000000"/>
                </a:solidFill>
                <a:latin typeface="Calibri" panose="020F0502020204030204" pitchFamily="34" charset="0"/>
                <a:cs typeface="Calibri" panose="020F0502020204030204" pitchFamily="34" charset="0"/>
              </a:rPr>
              <a:t> Exception {</a:t>
            </a:r>
          </a:p>
          <a:p>
            <a:r>
              <a:rPr lang="en-IN" sz="1200" b="1" dirty="0" err="1">
                <a:solidFill>
                  <a:srgbClr val="7F0055"/>
                </a:solidFill>
                <a:latin typeface="Calibri" panose="020F0502020204030204" pitchFamily="34" charset="0"/>
                <a:cs typeface="Calibri" panose="020F0502020204030204" pitchFamily="34" charset="0"/>
              </a:rPr>
              <a:t>super</a:t>
            </a:r>
            <a:r>
              <a:rPr lang="en-IN" sz="1200" b="1" dirty="0" err="1">
                <a:solidFill>
                  <a:srgbClr val="000000"/>
                </a:solidFill>
                <a:latin typeface="Calibri" panose="020F0502020204030204" pitchFamily="34" charset="0"/>
                <a:cs typeface="Calibri" panose="020F0502020204030204" pitchFamily="34" charset="0"/>
              </a:rPr>
              <a:t>.setUp</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C0"/>
                </a:solidFill>
                <a:latin typeface="Calibri" panose="020F0502020204030204" pitchFamily="34" charset="0"/>
                <a:cs typeface="Calibri" panose="020F0502020204030204" pitchFamily="34" charset="0"/>
              </a:rPr>
              <a:t>value1</a:t>
            </a:r>
            <a:r>
              <a:rPr lang="en-IN" sz="1200" dirty="0">
                <a:solidFill>
                  <a:srgbClr val="000000"/>
                </a:solidFill>
                <a:latin typeface="Calibri" panose="020F0502020204030204" pitchFamily="34" charset="0"/>
                <a:cs typeface="Calibri" panose="020F0502020204030204" pitchFamily="34" charset="0"/>
              </a:rPr>
              <a:t> = 3;</a:t>
            </a:r>
          </a:p>
          <a:p>
            <a:r>
              <a:rPr lang="en-IN" sz="1200" dirty="0">
                <a:solidFill>
                  <a:srgbClr val="0000C0"/>
                </a:solidFill>
                <a:latin typeface="Calibri" panose="020F0502020204030204" pitchFamily="34" charset="0"/>
                <a:cs typeface="Calibri" panose="020F0502020204030204" pitchFamily="34" charset="0"/>
              </a:rPr>
              <a:t>value2</a:t>
            </a:r>
            <a:r>
              <a:rPr lang="en-IN" sz="1200" dirty="0">
                <a:solidFill>
                  <a:srgbClr val="000000"/>
                </a:solidFill>
                <a:latin typeface="Calibri" panose="020F0502020204030204" pitchFamily="34" charset="0"/>
                <a:cs typeface="Calibri" panose="020F0502020204030204" pitchFamily="34" charset="0"/>
              </a:rPr>
              <a:t> = 5;</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protected</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tearDown</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throws</a:t>
            </a:r>
            <a:r>
              <a:rPr lang="en-IN" sz="1200" b="1" dirty="0">
                <a:solidFill>
                  <a:srgbClr val="000000"/>
                </a:solidFill>
                <a:latin typeface="Calibri" panose="020F0502020204030204" pitchFamily="34" charset="0"/>
                <a:cs typeface="Calibri" panose="020F0502020204030204" pitchFamily="34" charset="0"/>
              </a:rPr>
              <a:t> Exception {</a:t>
            </a:r>
          </a:p>
          <a:p>
            <a:r>
              <a:rPr lang="en-IN" sz="1200" b="1" dirty="0" err="1">
                <a:solidFill>
                  <a:srgbClr val="7F0055"/>
                </a:solidFill>
                <a:latin typeface="Calibri" panose="020F0502020204030204" pitchFamily="34" charset="0"/>
                <a:cs typeface="Calibri" panose="020F0502020204030204" pitchFamily="34" charset="0"/>
              </a:rPr>
              <a:t>super</a:t>
            </a:r>
            <a:r>
              <a:rPr lang="en-IN" sz="1200" b="1" dirty="0" err="1">
                <a:solidFill>
                  <a:srgbClr val="000000"/>
                </a:solidFill>
                <a:latin typeface="Calibri" panose="020F0502020204030204" pitchFamily="34" charset="0"/>
                <a:cs typeface="Calibri" panose="020F0502020204030204" pitchFamily="34" charset="0"/>
              </a:rPr>
              <a:t>.tearDown</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C0"/>
                </a:solidFill>
                <a:latin typeface="Calibri" panose="020F0502020204030204" pitchFamily="34" charset="0"/>
                <a:cs typeface="Calibri" panose="020F0502020204030204" pitchFamily="34" charset="0"/>
              </a:rPr>
              <a:t>value1</a:t>
            </a:r>
            <a:r>
              <a:rPr lang="en-IN" sz="1200" dirty="0">
                <a:solidFill>
                  <a:srgbClr val="000000"/>
                </a:solidFill>
                <a:latin typeface="Calibri" panose="020F0502020204030204" pitchFamily="34" charset="0"/>
                <a:cs typeface="Calibri" panose="020F0502020204030204" pitchFamily="34" charset="0"/>
              </a:rPr>
              <a:t> = 0;</a:t>
            </a:r>
          </a:p>
          <a:p>
            <a:r>
              <a:rPr lang="en-IN" sz="1200" dirty="0">
                <a:solidFill>
                  <a:srgbClr val="0000C0"/>
                </a:solidFill>
                <a:latin typeface="Calibri" panose="020F0502020204030204" pitchFamily="34" charset="0"/>
                <a:cs typeface="Calibri" panose="020F0502020204030204" pitchFamily="34" charset="0"/>
              </a:rPr>
              <a:t>value2</a:t>
            </a:r>
            <a:r>
              <a:rPr lang="en-IN" sz="1200" dirty="0">
                <a:solidFill>
                  <a:srgbClr val="000000"/>
                </a:solidFill>
                <a:latin typeface="Calibri" panose="020F0502020204030204" pitchFamily="34" charset="0"/>
                <a:cs typeface="Calibri" panose="020F0502020204030204" pitchFamily="34" charset="0"/>
              </a:rPr>
              <a:t> = 0;</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testAdd</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total</a:t>
            </a:r>
            <a:r>
              <a:rPr lang="en-IN" sz="1200" b="1" dirty="0">
                <a:solidFill>
                  <a:srgbClr val="000000"/>
                </a:solidFill>
                <a:latin typeface="Calibri" panose="020F0502020204030204" pitchFamily="34" charset="0"/>
                <a:cs typeface="Calibri" panose="020F0502020204030204" pitchFamily="34" charset="0"/>
              </a:rPr>
              <a:t> = 8;</a:t>
            </a:r>
          </a:p>
          <a:p>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sum</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000000"/>
                </a:solidFill>
                <a:latin typeface="Calibri" panose="020F0502020204030204" pitchFamily="34" charset="0"/>
                <a:cs typeface="Calibri" panose="020F0502020204030204" pitchFamily="34" charset="0"/>
              </a:rPr>
              <a:t>Calculation.add</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0000C0"/>
                </a:solidFill>
                <a:latin typeface="Calibri" panose="020F0502020204030204" pitchFamily="34" charset="0"/>
                <a:cs typeface="Calibri" panose="020F0502020204030204" pitchFamily="34" charset="0"/>
              </a:rPr>
              <a:t>value1</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0000C0"/>
                </a:solidFill>
                <a:latin typeface="Calibri" panose="020F0502020204030204" pitchFamily="34" charset="0"/>
                <a:cs typeface="Calibri" panose="020F0502020204030204" pitchFamily="34" charset="0"/>
              </a:rPr>
              <a:t>value2</a:t>
            </a:r>
            <a:r>
              <a:rPr lang="en-IN" sz="1200" b="1" dirty="0">
                <a:solidFill>
                  <a:srgbClr val="000000"/>
                </a:solidFill>
                <a:latin typeface="Calibri" panose="020F0502020204030204" pitchFamily="34" charset="0"/>
                <a:cs typeface="Calibri" panose="020F0502020204030204" pitchFamily="34" charset="0"/>
              </a:rPr>
              <a:t>);</a:t>
            </a:r>
          </a:p>
          <a:p>
            <a:r>
              <a:rPr lang="en-IN" sz="1200" i="1" dirty="0" err="1">
                <a:solidFill>
                  <a:srgbClr val="000000"/>
                </a:solidFill>
                <a:latin typeface="Calibri" panose="020F0502020204030204" pitchFamily="34" charset="0"/>
                <a:cs typeface="Calibri" panose="020F0502020204030204" pitchFamily="34" charset="0"/>
              </a:rPr>
              <a:t>assertEquals</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6A3E3E"/>
                </a:solidFill>
                <a:latin typeface="Calibri" panose="020F0502020204030204" pitchFamily="34" charset="0"/>
                <a:cs typeface="Calibri" panose="020F0502020204030204" pitchFamily="34" charset="0"/>
              </a:rPr>
              <a:t>sum</a:t>
            </a:r>
            <a:r>
              <a:rPr lang="en-IN" sz="1200" i="1" dirty="0">
                <a:solidFill>
                  <a:srgbClr val="000000"/>
                </a:solidFill>
                <a:latin typeface="Calibri" panose="020F0502020204030204" pitchFamily="34" charset="0"/>
                <a:cs typeface="Calibri" panose="020F0502020204030204" pitchFamily="34" charset="0"/>
              </a:rPr>
              <a:t>, </a:t>
            </a:r>
            <a:r>
              <a:rPr lang="en-IN" sz="1200" i="1" dirty="0">
                <a:solidFill>
                  <a:srgbClr val="6A3E3E"/>
                </a:solidFill>
                <a:latin typeface="Calibri" panose="020F0502020204030204" pitchFamily="34" charset="0"/>
                <a:cs typeface="Calibri" panose="020F0502020204030204" pitchFamily="34" charset="0"/>
              </a:rPr>
              <a:t>total</a:t>
            </a:r>
            <a:r>
              <a:rPr lang="en-IN" sz="1200"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71753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3" descr="Arrow -1.png"/>
          <p:cNvPicPr>
            <a:picLocks noChangeAspect="1"/>
          </p:cNvPicPr>
          <p:nvPr/>
        </p:nvPicPr>
        <p:blipFill>
          <a:blip r:embed="rId3" cstate="screen"/>
          <a:srcRect/>
          <a:stretch>
            <a:fillRect/>
          </a:stretch>
        </p:blipFill>
        <p:spPr bwMode="auto">
          <a:xfrm>
            <a:off x="1143000" y="1828801"/>
            <a:ext cx="4177308"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a:spLocks/>
          </p:cNvSpPr>
          <p:nvPr/>
        </p:nvSpPr>
        <p:spPr>
          <a:xfrm>
            <a:off x="1828800" y="2800350"/>
            <a:ext cx="2914650" cy="857250"/>
          </a:xfrm>
          <a:prstGeom prst="rect">
            <a:avLst/>
          </a:prstGeom>
        </p:spPr>
        <p:txBody>
          <a:bodyPr vert="horz" lIns="68580" tIns="34290" rIns="68580" bIns="34290" rtlCol="0" anchor="ctr">
            <a:normAutofit/>
          </a:bodyPr>
          <a:lstStyle/>
          <a:p>
            <a:pPr algn="ctr">
              <a:spcBef>
                <a:spcPct val="0"/>
              </a:spcBef>
              <a:defRPr/>
            </a:pPr>
            <a:r>
              <a:rPr lang="en-US" sz="3300" dirty="0">
                <a:solidFill>
                  <a:srgbClr val="FFFFFF"/>
                </a:solidFill>
                <a:effectLst>
                  <a:outerShdw blurRad="38100" dist="38100" dir="2700000" algn="tl">
                    <a:srgbClr val="000000">
                      <a:alpha val="43137"/>
                    </a:srgbClr>
                  </a:outerShdw>
                </a:effectLst>
                <a:latin typeface="Calibri"/>
              </a:rPr>
              <a:t>Thank You </a:t>
            </a:r>
          </a:p>
        </p:txBody>
      </p:sp>
      <p:sp>
        <p:nvSpPr>
          <p:cNvPr id="5" name="Slide Number Placeholder 4"/>
          <p:cNvSpPr>
            <a:spLocks noGrp="1"/>
          </p:cNvSpPr>
          <p:nvPr>
            <p:ph type="sldNum" sz="quarter" idx="12"/>
          </p:nvPr>
        </p:nvSpPr>
        <p:spPr/>
        <p:txBody>
          <a:bodyPr/>
          <a:lstStyle/>
          <a:p>
            <a:fld id="{C01689F3-678C-4040-AABE-2F30FB318DF6}" type="slidenum">
              <a:rPr lang="en-US">
                <a:solidFill>
                  <a:prstClr val="black">
                    <a:tint val="75000"/>
                  </a:prstClr>
                </a:solidFill>
                <a:latin typeface="Calibri"/>
              </a:rPr>
              <a:pPr/>
              <a:t>60</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809747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9B1-351E-426D-9955-690FEDF28DBD}"/>
              </a:ext>
            </a:extLst>
          </p:cNvPr>
          <p:cNvSpPr>
            <a:spLocks noGrp="1"/>
          </p:cNvSpPr>
          <p:nvPr>
            <p:ph type="title"/>
          </p:nvPr>
        </p:nvSpPr>
        <p:spPr>
          <a:xfrm>
            <a:off x="1752600" y="76200"/>
            <a:ext cx="7162800" cy="990600"/>
          </a:xfrm>
        </p:spPr>
        <p:txBody>
          <a:bodyPr>
            <a:normAutofit/>
          </a:bodyPr>
          <a:lstStyle/>
          <a:p>
            <a:r>
              <a:rPr lang="en-IN" dirty="0"/>
              <a:t>Demo: Writing a Test </a:t>
            </a:r>
            <a:r>
              <a:rPr lang="en-US" dirty="0"/>
              <a:t>Cont..</a:t>
            </a:r>
          </a:p>
        </p:txBody>
      </p:sp>
      <p:sp>
        <p:nvSpPr>
          <p:cNvPr id="4" name="Rectangle 3">
            <a:extLst>
              <a:ext uri="{FF2B5EF4-FFF2-40B4-BE49-F238E27FC236}">
                <a16:creationId xmlns:a16="http://schemas.microsoft.com/office/drawing/2014/main" id="{361625B0-87AA-47CF-BC22-12FAB87096DB}"/>
              </a:ext>
            </a:extLst>
          </p:cNvPr>
          <p:cNvSpPr/>
          <p:nvPr/>
        </p:nvSpPr>
        <p:spPr>
          <a:xfrm>
            <a:off x="228600" y="3254254"/>
            <a:ext cx="3276600" cy="1815882"/>
          </a:xfrm>
          <a:prstGeom prst="rect">
            <a:avLst/>
          </a:prstGeom>
        </p:spPr>
        <p:txBody>
          <a:bodyPr wrap="square">
            <a:spAutoFit/>
          </a:bodyPr>
          <a:lstStyle/>
          <a:p>
            <a:r>
              <a:rPr lang="en-IN" sz="1400" dirty="0">
                <a:solidFill>
                  <a:srgbClr val="222635"/>
                </a:solidFill>
                <a:latin typeface="Calibri" panose="020F0502020204030204" pitchFamily="34" charset="0"/>
                <a:cs typeface="Calibri" panose="020F0502020204030204" pitchFamily="34" charset="0"/>
              </a:rPr>
              <a:t>There are various methods available </a:t>
            </a:r>
          </a:p>
          <a:p>
            <a:r>
              <a:rPr lang="en-IN" sz="1400" dirty="0">
                <a:solidFill>
                  <a:srgbClr val="222635"/>
                </a:solidFill>
                <a:latin typeface="Calibri" panose="020F0502020204030204" pitchFamily="34" charset="0"/>
                <a:cs typeface="Calibri" panose="020F0502020204030204" pitchFamily="34" charset="0"/>
              </a:rPr>
              <a:t>with Assert. We can find the one, </a:t>
            </a:r>
          </a:p>
          <a:p>
            <a:r>
              <a:rPr lang="en-IN" sz="1400" dirty="0">
                <a:solidFill>
                  <a:srgbClr val="222635"/>
                </a:solidFill>
                <a:latin typeface="Calibri" panose="020F0502020204030204" pitchFamily="34" charset="0"/>
                <a:cs typeface="Calibri" panose="020F0502020204030204" pitchFamily="34" charset="0"/>
              </a:rPr>
              <a:t>which suites us to test the classes in our application.</a:t>
            </a:r>
          </a:p>
          <a:p>
            <a:endParaRPr lang="en-IN" sz="1400" dirty="0">
              <a:solidFill>
                <a:srgbClr val="222635"/>
              </a:solidFill>
              <a:latin typeface="Calibri" panose="020F0502020204030204" pitchFamily="34" charset="0"/>
              <a:cs typeface="Calibri" panose="020F0502020204030204" pitchFamily="34" charset="0"/>
            </a:endParaRPr>
          </a:p>
          <a:p>
            <a:r>
              <a:rPr lang="en-IN" sz="1400" dirty="0">
                <a:solidFill>
                  <a:srgbClr val="222635"/>
                </a:solidFill>
                <a:latin typeface="Calibri" panose="020F0502020204030204" pitchFamily="34" charset="0"/>
                <a:cs typeface="Calibri" panose="020F0502020204030204" pitchFamily="34" charset="0"/>
              </a:rPr>
              <a:t>We modify the value of total to 1 and if debug the method as </a:t>
            </a:r>
            <a:r>
              <a:rPr lang="en-IN" sz="1400" dirty="0" err="1">
                <a:solidFill>
                  <a:srgbClr val="222635"/>
                </a:solidFill>
                <a:latin typeface="Calibri" panose="020F0502020204030204" pitchFamily="34" charset="0"/>
                <a:cs typeface="Calibri" panose="020F0502020204030204" pitchFamily="34" charset="0"/>
              </a:rPr>
              <a:t>junit</a:t>
            </a:r>
            <a:r>
              <a:rPr lang="en-IN" sz="1400" dirty="0">
                <a:solidFill>
                  <a:srgbClr val="222635"/>
                </a:solidFill>
                <a:latin typeface="Calibri" panose="020F0502020204030204" pitchFamily="34" charset="0"/>
                <a:cs typeface="Calibri" panose="020F0502020204030204" pitchFamily="34" charset="0"/>
              </a:rPr>
              <a:t> test then we get failure result.</a:t>
            </a:r>
            <a:endParaRPr lang="en-IN" sz="1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C873F269-FBEA-40FB-8669-AE8BF00E21D7}"/>
              </a:ext>
            </a:extLst>
          </p:cNvPr>
          <p:cNvSpPr/>
          <p:nvPr/>
        </p:nvSpPr>
        <p:spPr>
          <a:xfrm>
            <a:off x="228600" y="1098698"/>
            <a:ext cx="4572000" cy="2123658"/>
          </a:xfrm>
          <a:prstGeom prst="rect">
            <a:avLst/>
          </a:prstGeom>
        </p:spPr>
        <p:txBody>
          <a:bodyPr>
            <a:spAutoFit/>
          </a:bodyPr>
          <a:lstStyle/>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testFailedAdd</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total</a:t>
            </a:r>
            <a:r>
              <a:rPr lang="en-IN" sz="1200" b="1" dirty="0">
                <a:solidFill>
                  <a:srgbClr val="000000"/>
                </a:solidFill>
                <a:latin typeface="Calibri" panose="020F0502020204030204" pitchFamily="34" charset="0"/>
                <a:cs typeface="Calibri" panose="020F0502020204030204" pitchFamily="34" charset="0"/>
              </a:rPr>
              <a:t> = 9;</a:t>
            </a:r>
          </a:p>
          <a:p>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sum</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000000"/>
                </a:solidFill>
                <a:latin typeface="Calibri" panose="020F0502020204030204" pitchFamily="34" charset="0"/>
                <a:cs typeface="Calibri" panose="020F0502020204030204" pitchFamily="34" charset="0"/>
              </a:rPr>
              <a:t>Calculation.add</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0000C0"/>
                </a:solidFill>
                <a:latin typeface="Calibri" panose="020F0502020204030204" pitchFamily="34" charset="0"/>
                <a:cs typeface="Calibri" panose="020F0502020204030204" pitchFamily="34" charset="0"/>
              </a:rPr>
              <a:t>value1</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0000C0"/>
                </a:solidFill>
                <a:latin typeface="Calibri" panose="020F0502020204030204" pitchFamily="34" charset="0"/>
                <a:cs typeface="Calibri" panose="020F0502020204030204" pitchFamily="34" charset="0"/>
              </a:rPr>
              <a:t>value2</a:t>
            </a:r>
            <a:r>
              <a:rPr lang="en-IN" sz="1200" b="1" dirty="0">
                <a:solidFill>
                  <a:srgbClr val="000000"/>
                </a:solidFill>
                <a:latin typeface="Calibri" panose="020F0502020204030204" pitchFamily="34" charset="0"/>
                <a:cs typeface="Calibri" panose="020F0502020204030204" pitchFamily="34" charset="0"/>
              </a:rPr>
              <a:t>);</a:t>
            </a:r>
          </a:p>
          <a:p>
            <a:r>
              <a:rPr lang="en-IN" sz="1200" i="1" dirty="0" err="1">
                <a:solidFill>
                  <a:srgbClr val="000000"/>
                </a:solidFill>
                <a:latin typeface="Calibri" panose="020F0502020204030204" pitchFamily="34" charset="0"/>
                <a:cs typeface="Calibri" panose="020F0502020204030204" pitchFamily="34" charset="0"/>
              </a:rPr>
              <a:t>assertNotSame</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6A3E3E"/>
                </a:solidFill>
                <a:latin typeface="Calibri" panose="020F0502020204030204" pitchFamily="34" charset="0"/>
                <a:cs typeface="Calibri" panose="020F0502020204030204" pitchFamily="34" charset="0"/>
              </a:rPr>
              <a:t>sum</a:t>
            </a:r>
            <a:r>
              <a:rPr lang="en-IN" sz="1200" i="1" dirty="0">
                <a:solidFill>
                  <a:srgbClr val="000000"/>
                </a:solidFill>
                <a:latin typeface="Calibri" panose="020F0502020204030204" pitchFamily="34" charset="0"/>
                <a:cs typeface="Calibri" panose="020F0502020204030204" pitchFamily="34" charset="0"/>
              </a:rPr>
              <a:t>, </a:t>
            </a:r>
            <a:r>
              <a:rPr lang="en-IN" sz="1200" i="1" dirty="0">
                <a:solidFill>
                  <a:srgbClr val="6A3E3E"/>
                </a:solidFill>
                <a:latin typeface="Calibri" panose="020F0502020204030204" pitchFamily="34" charset="0"/>
                <a:cs typeface="Calibri" panose="020F0502020204030204" pitchFamily="34" charset="0"/>
              </a:rPr>
              <a:t>total</a:t>
            </a:r>
            <a:r>
              <a:rPr lang="en-IN" sz="1200"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testSub</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total</a:t>
            </a:r>
            <a:r>
              <a:rPr lang="en-IN" sz="1200" b="1" dirty="0">
                <a:solidFill>
                  <a:srgbClr val="000000"/>
                </a:solidFill>
                <a:latin typeface="Calibri" panose="020F0502020204030204" pitchFamily="34" charset="0"/>
                <a:cs typeface="Calibri" panose="020F0502020204030204" pitchFamily="34" charset="0"/>
              </a:rPr>
              <a:t> = 0;</a:t>
            </a:r>
          </a:p>
          <a:p>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sub</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000000"/>
                </a:solidFill>
                <a:latin typeface="Calibri" panose="020F0502020204030204" pitchFamily="34" charset="0"/>
                <a:cs typeface="Calibri" panose="020F0502020204030204" pitchFamily="34" charset="0"/>
              </a:rPr>
              <a:t>Calculation.sub</a:t>
            </a:r>
            <a:r>
              <a:rPr lang="en-IN" sz="1200" b="1" dirty="0">
                <a:solidFill>
                  <a:srgbClr val="000000"/>
                </a:solidFill>
                <a:latin typeface="Calibri" panose="020F0502020204030204" pitchFamily="34" charset="0"/>
                <a:cs typeface="Calibri" panose="020F0502020204030204" pitchFamily="34" charset="0"/>
              </a:rPr>
              <a:t>(4, 4);</a:t>
            </a:r>
          </a:p>
          <a:p>
            <a:r>
              <a:rPr lang="en-IN" sz="1200" i="1" dirty="0" err="1">
                <a:solidFill>
                  <a:srgbClr val="000000"/>
                </a:solidFill>
                <a:latin typeface="Calibri" panose="020F0502020204030204" pitchFamily="34" charset="0"/>
                <a:cs typeface="Calibri" panose="020F0502020204030204" pitchFamily="34" charset="0"/>
              </a:rPr>
              <a:t>assertEquals</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6A3E3E"/>
                </a:solidFill>
                <a:latin typeface="Calibri" panose="020F0502020204030204" pitchFamily="34" charset="0"/>
                <a:cs typeface="Calibri" panose="020F0502020204030204" pitchFamily="34" charset="0"/>
              </a:rPr>
              <a:t>sub</a:t>
            </a:r>
            <a:r>
              <a:rPr lang="en-IN" sz="1200" i="1" dirty="0">
                <a:solidFill>
                  <a:srgbClr val="000000"/>
                </a:solidFill>
                <a:latin typeface="Calibri" panose="020F0502020204030204" pitchFamily="34" charset="0"/>
                <a:cs typeface="Calibri" panose="020F0502020204030204" pitchFamily="34" charset="0"/>
              </a:rPr>
              <a:t>, </a:t>
            </a:r>
            <a:r>
              <a:rPr lang="en-IN" sz="1200" i="1" dirty="0">
                <a:solidFill>
                  <a:srgbClr val="6A3E3E"/>
                </a:solidFill>
                <a:latin typeface="Calibri" panose="020F0502020204030204" pitchFamily="34" charset="0"/>
                <a:cs typeface="Calibri" panose="020F0502020204030204" pitchFamily="34" charset="0"/>
              </a:rPr>
              <a:t>total</a:t>
            </a:r>
            <a:r>
              <a:rPr lang="en-IN" sz="1200"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endParaRPr lang="en-IN" sz="12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2B408BE-732E-489E-85C9-1790D71CE539}"/>
              </a:ext>
            </a:extLst>
          </p:cNvPr>
          <p:cNvPicPr>
            <a:picLocks noChangeAspect="1"/>
          </p:cNvPicPr>
          <p:nvPr/>
        </p:nvPicPr>
        <p:blipFill rotWithShape="1">
          <a:blip r:embed="rId2"/>
          <a:srcRect t="11463" r="39167" b="29249"/>
          <a:stretch/>
        </p:blipFill>
        <p:spPr>
          <a:xfrm>
            <a:off x="3505200" y="1637406"/>
            <a:ext cx="5410200" cy="3583187"/>
          </a:xfrm>
          <a:prstGeom prst="rect">
            <a:avLst/>
          </a:prstGeom>
        </p:spPr>
      </p:pic>
      <p:sp>
        <p:nvSpPr>
          <p:cNvPr id="8" name="Oval 7">
            <a:extLst>
              <a:ext uri="{FF2B5EF4-FFF2-40B4-BE49-F238E27FC236}">
                <a16:creationId xmlns:a16="http://schemas.microsoft.com/office/drawing/2014/main" id="{EA67AD5D-32A8-4792-8438-BFBF38592DFA}"/>
              </a:ext>
            </a:extLst>
          </p:cNvPr>
          <p:cNvSpPr/>
          <p:nvPr/>
        </p:nvSpPr>
        <p:spPr>
          <a:xfrm>
            <a:off x="3632791" y="2249952"/>
            <a:ext cx="1421219" cy="8222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AFBB8D9A-D59A-4475-AE1D-55621FBDD49E}"/>
              </a:ext>
            </a:extLst>
          </p:cNvPr>
          <p:cNvSpPr/>
          <p:nvPr/>
        </p:nvSpPr>
        <p:spPr>
          <a:xfrm>
            <a:off x="6096000" y="4208361"/>
            <a:ext cx="15240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a:extLst>
              <a:ext uri="{FF2B5EF4-FFF2-40B4-BE49-F238E27FC236}">
                <a16:creationId xmlns:a16="http://schemas.microsoft.com/office/drawing/2014/main" id="{5F2F51F7-1965-4457-A94D-2B445CD8C03B}"/>
              </a:ext>
            </a:extLst>
          </p:cNvPr>
          <p:cNvCxnSpPr>
            <a:cxnSpLocks/>
          </p:cNvCxnSpPr>
          <p:nvPr/>
        </p:nvCxnSpPr>
        <p:spPr>
          <a:xfrm flipH="1" flipV="1">
            <a:off x="4800600" y="2972165"/>
            <a:ext cx="1295400" cy="124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568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Demo: Writing a Test </a:t>
            </a:r>
            <a:r>
              <a:rPr lang="en-US" dirty="0"/>
              <a:t>Cont..</a:t>
            </a:r>
          </a:p>
        </p:txBody>
      </p:sp>
      <p:sp>
        <p:nvSpPr>
          <p:cNvPr id="6" name="Content Placeholder 5"/>
          <p:cNvSpPr>
            <a:spLocks noGrp="1"/>
          </p:cNvSpPr>
          <p:nvPr>
            <p:ph idx="1"/>
          </p:nvPr>
        </p:nvSpPr>
        <p:spPr>
          <a:xfrm>
            <a:off x="671286" y="1143000"/>
            <a:ext cx="2605314" cy="457200"/>
          </a:xfrm>
        </p:spPr>
        <p:txBody>
          <a:bodyPr>
            <a:noAutofit/>
          </a:bodyPr>
          <a:lstStyle/>
          <a:p>
            <a:pPr>
              <a:lnSpc>
                <a:spcPct val="150000"/>
              </a:lnSpc>
            </a:pPr>
            <a:r>
              <a:rPr lang="en-US" sz="1800" dirty="0"/>
              <a:t>Output</a:t>
            </a:r>
          </a:p>
          <a:p>
            <a:pPr>
              <a:lnSpc>
                <a:spcPct val="150000"/>
              </a:lnSpc>
            </a:pPr>
            <a:endParaRPr lang="en-US" sz="1800" dirty="0"/>
          </a:p>
        </p:txBody>
      </p:sp>
      <p:pic>
        <p:nvPicPr>
          <p:cNvPr id="4" name="Picture 3">
            <a:extLst>
              <a:ext uri="{FF2B5EF4-FFF2-40B4-BE49-F238E27FC236}">
                <a16:creationId xmlns:a16="http://schemas.microsoft.com/office/drawing/2014/main" id="{894C446E-A845-45F2-90C6-ECA26A4088D5}"/>
              </a:ext>
            </a:extLst>
          </p:cNvPr>
          <p:cNvPicPr>
            <a:picLocks noChangeAspect="1"/>
          </p:cNvPicPr>
          <p:nvPr/>
        </p:nvPicPr>
        <p:blipFill rotWithShape="1">
          <a:blip r:embed="rId3"/>
          <a:srcRect t="2569" r="27500" b="29644"/>
          <a:stretch/>
        </p:blipFill>
        <p:spPr>
          <a:xfrm>
            <a:off x="914400" y="1686552"/>
            <a:ext cx="6629400" cy="3484895"/>
          </a:xfrm>
          <a:prstGeom prst="rect">
            <a:avLst/>
          </a:prstGeom>
        </p:spPr>
      </p:pic>
    </p:spTree>
    <p:extLst>
      <p:ext uri="{BB962C8B-B14F-4D97-AF65-F5344CB8AC3E}">
        <p14:creationId xmlns:p14="http://schemas.microsoft.com/office/powerpoint/2010/main" val="145688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JUnit Using Assertion</a:t>
            </a:r>
          </a:p>
        </p:txBody>
      </p:sp>
      <p:pic>
        <p:nvPicPr>
          <p:cNvPr id="6" name="Picture 5">
            <a:extLst>
              <a:ext uri="{FF2B5EF4-FFF2-40B4-BE49-F238E27FC236}">
                <a16:creationId xmlns:a16="http://schemas.microsoft.com/office/drawing/2014/main" id="{09043CE4-0B3A-4EB7-9D3D-0EBEF7593CD1}"/>
              </a:ext>
            </a:extLst>
          </p:cNvPr>
          <p:cNvPicPr>
            <a:picLocks noChangeAspect="1"/>
          </p:cNvPicPr>
          <p:nvPr/>
        </p:nvPicPr>
        <p:blipFill>
          <a:blip r:embed="rId2"/>
          <a:stretch>
            <a:fillRect/>
          </a:stretch>
        </p:blipFill>
        <p:spPr>
          <a:xfrm>
            <a:off x="152400" y="1295400"/>
            <a:ext cx="8915400" cy="4686300"/>
          </a:xfrm>
          <a:prstGeom prst="rect">
            <a:avLst/>
          </a:prstGeom>
        </p:spPr>
      </p:pic>
    </p:spTree>
    <p:extLst>
      <p:ext uri="{BB962C8B-B14F-4D97-AF65-F5344CB8AC3E}">
        <p14:creationId xmlns:p14="http://schemas.microsoft.com/office/powerpoint/2010/main" val="1704655125"/>
      </p:ext>
    </p:extLst>
  </p:cSld>
  <p:clrMapOvr>
    <a:masterClrMapping/>
  </p:clrMapOvr>
</p:sld>
</file>

<file path=ppt/theme/theme1.xml><?xml version="1.0" encoding="utf-8"?>
<a:theme xmlns:a="http://schemas.openxmlformats.org/drawingml/2006/main" name="Theme1 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 SA Cloud &amp;  Virtualization</Template>
  <TotalTime>7268</TotalTime>
  <Words>4102</Words>
  <Application>Microsoft Office PowerPoint</Application>
  <PresentationFormat>On-screen Show (4:3)</PresentationFormat>
  <Paragraphs>879</Paragraphs>
  <Slides>60</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Consolas</vt:lpstr>
      <vt:lpstr>Wingdings</vt:lpstr>
      <vt:lpstr>Theme1 new</vt:lpstr>
      <vt:lpstr>JUnit Programming Concept</vt:lpstr>
      <vt:lpstr>Module Overview</vt:lpstr>
      <vt:lpstr>How To Write Testcase In Junit</vt:lpstr>
      <vt:lpstr>Demo: Writing a Test Cont..</vt:lpstr>
      <vt:lpstr>Demo: Writing a Test Cont..</vt:lpstr>
      <vt:lpstr>Demo: Writing a Test Cont..</vt:lpstr>
      <vt:lpstr>Demo: Writing a Test Cont..</vt:lpstr>
      <vt:lpstr>Demo: Writing a Test Cont..</vt:lpstr>
      <vt:lpstr>JUnit Using Assertion</vt:lpstr>
      <vt:lpstr>Assertion Methods</vt:lpstr>
      <vt:lpstr>Demo: Assertion Duration:15 min</vt:lpstr>
      <vt:lpstr>Demo: Assertion Cont..</vt:lpstr>
      <vt:lpstr>Demo: Assertion Cont..</vt:lpstr>
      <vt:lpstr>Demo: Assertion Cont..</vt:lpstr>
      <vt:lpstr>Execution Procedure/Test </vt:lpstr>
      <vt:lpstr>Syntax Of Execution Procedure/Test</vt:lpstr>
      <vt:lpstr>Test Suite</vt:lpstr>
      <vt:lpstr>Demo: Test Suite Duration: 10 min</vt:lpstr>
      <vt:lpstr>Demo: Test Suite Cont..</vt:lpstr>
      <vt:lpstr>Demo: Test Suite Cont..</vt:lpstr>
      <vt:lpstr>Demo: Test Suite Cont..</vt:lpstr>
      <vt:lpstr>@Ignore annotation</vt:lpstr>
      <vt:lpstr>Ignore Test</vt:lpstr>
      <vt:lpstr>Ignore Test Using @ignore annotation</vt:lpstr>
      <vt:lpstr>Time Test</vt:lpstr>
      <vt:lpstr>Demo Duration: 10 min </vt:lpstr>
      <vt:lpstr>Exception Test</vt:lpstr>
      <vt:lpstr>Example</vt:lpstr>
      <vt:lpstr>Parameterized Test</vt:lpstr>
      <vt:lpstr>Syntax</vt:lpstr>
      <vt:lpstr>Demo Duration:10 min</vt:lpstr>
      <vt:lpstr>ANT Plugin</vt:lpstr>
      <vt:lpstr>Configure Ant Duration: 15 min</vt:lpstr>
      <vt:lpstr>Set Path Of Ant</vt:lpstr>
      <vt:lpstr>Set Environment Variable</vt:lpstr>
      <vt:lpstr>Test with Junit</vt:lpstr>
      <vt:lpstr>PowerPoint Presentation</vt:lpstr>
      <vt:lpstr>Eclipse and Plug With it</vt:lpstr>
      <vt:lpstr>Cont..</vt:lpstr>
      <vt:lpstr> JUnit Environment Setup </vt:lpstr>
      <vt:lpstr> Install JUnit jar file in eclipse </vt:lpstr>
      <vt:lpstr>Junit Extension</vt:lpstr>
      <vt:lpstr>Junit Extension(Cactus)</vt:lpstr>
      <vt:lpstr>Cactus Framework Example Duration:15 min</vt:lpstr>
      <vt:lpstr>Cactus Example</vt:lpstr>
      <vt:lpstr>Cactus Example Contd..</vt:lpstr>
      <vt:lpstr>Cactus Example Contd..</vt:lpstr>
      <vt:lpstr>Cactus Example Contd..</vt:lpstr>
      <vt:lpstr>Cactus Example Contd..</vt:lpstr>
      <vt:lpstr>Cactus Example Contd..</vt:lpstr>
      <vt:lpstr>Junit Extension Cont..</vt:lpstr>
      <vt:lpstr>JWebUnit Example Cont..</vt:lpstr>
      <vt:lpstr>Junit Extension Cont..</vt:lpstr>
      <vt:lpstr>Cont..</vt:lpstr>
      <vt:lpstr>Junit Extension Cont..</vt:lpstr>
      <vt:lpstr>Cont..</vt:lpstr>
      <vt:lpstr>MOCK Object Cont..</vt:lpstr>
      <vt:lpstr>Mock Object cotd..</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Name</dc:title>
  <dc:creator>sme2</dc:creator>
  <cp:lastModifiedBy>manisha shah</cp:lastModifiedBy>
  <cp:revision>1301</cp:revision>
  <dcterms:created xsi:type="dcterms:W3CDTF">2017-09-12T06:44:37Z</dcterms:created>
  <dcterms:modified xsi:type="dcterms:W3CDTF">2019-08-11T10:55:37Z</dcterms:modified>
</cp:coreProperties>
</file>